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28.jpg" ContentType="image/jpeg"/>
  <Override PartName="/ppt/media/image29.jpg" ContentType="image/jpeg"/>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3.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95" r:id="rId10"/>
    <p:sldId id="296" r:id="rId11"/>
    <p:sldId id="317" r:id="rId12"/>
    <p:sldId id="318" r:id="rId13"/>
    <p:sldId id="297" r:id="rId14"/>
    <p:sldId id="303" r:id="rId15"/>
    <p:sldId id="305" r:id="rId16"/>
    <p:sldId id="306" r:id="rId17"/>
    <p:sldId id="311" r:id="rId18"/>
    <p:sldId id="312" r:id="rId19"/>
    <p:sldId id="316" r:id="rId20"/>
    <p:sldId id="315" r:id="rId21"/>
    <p:sldId id="320" r:id="rId22"/>
    <p:sldId id="321" r:id="rId23"/>
    <p:sldId id="322" r:id="rId24"/>
    <p:sldId id="323" r:id="rId25"/>
    <p:sldId id="324" r:id="rId26"/>
    <p:sldId id="325" r:id="rId27"/>
    <p:sldId id="326" r:id="rId28"/>
    <p:sldId id="327" r:id="rId29"/>
    <p:sldId id="328" r:id="rId30"/>
    <p:sldId id="329" r:id="rId31"/>
    <p:sldId id="330" r:id="rId32"/>
    <p:sldId id="332" r:id="rId33"/>
    <p:sldId id="333" r:id="rId34"/>
    <p:sldId id="334" r:id="rId35"/>
    <p:sldId id="283" r:id="rId36"/>
  </p:sldIdLst>
  <p:sldSz cx="12192000" cy="6858000"/>
  <p:notesSz cx="12192000" cy="6858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2E13"/>
    <a:srgbClr val="003399"/>
    <a:srgbClr val="0000FF"/>
    <a:srgbClr val="0033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91" autoAdjust="0"/>
  </p:normalViewPr>
  <p:slideViewPr>
    <p:cSldViewPr>
      <p:cViewPr varScale="1">
        <p:scale>
          <a:sx n="104" d="100"/>
          <a:sy n="104" d="100"/>
        </p:scale>
        <p:origin x="83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906E983-5AA3-4223-90BA-E270D1B2A7D0}" type="datetimeFigureOut">
              <a:rPr lang="bg-BG" smtClean="0"/>
              <a:t>28.3.2023 г.</a:t>
            </a:fld>
            <a:endParaRPr lang="bg-BG"/>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1F48794-F78F-482C-9AAE-D6A648359F2C}" type="slidenum">
              <a:rPr lang="bg-BG" smtClean="0"/>
              <a:t>‹#›</a:t>
            </a:fld>
            <a:endParaRPr lang="bg-BG"/>
          </a:p>
        </p:txBody>
      </p:sp>
    </p:spTree>
    <p:extLst>
      <p:ext uri="{BB962C8B-B14F-4D97-AF65-F5344CB8AC3E}">
        <p14:creationId xmlns:p14="http://schemas.microsoft.com/office/powerpoint/2010/main" val="106793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europa.eu/education/education-in-the-eu/european-student-card-initiative_b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rasmuswithoutpaper.eu/c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a:t>
            </a:fld>
            <a:endParaRPr lang="bg-BG"/>
          </a:p>
        </p:txBody>
      </p:sp>
    </p:spTree>
    <p:extLst>
      <p:ext uri="{BB962C8B-B14F-4D97-AF65-F5344CB8AC3E}">
        <p14:creationId xmlns:p14="http://schemas.microsoft.com/office/powerpoint/2010/main" val="340695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10</a:t>
            </a:fld>
            <a:endParaRPr lang="bg-BG"/>
          </a:p>
        </p:txBody>
      </p:sp>
    </p:spTree>
    <p:extLst>
      <p:ext uri="{BB962C8B-B14F-4D97-AF65-F5344CB8AC3E}">
        <p14:creationId xmlns:p14="http://schemas.microsoft.com/office/powerpoint/2010/main" val="49264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11</a:t>
            </a:fld>
            <a:endParaRPr lang="bg-BG"/>
          </a:p>
        </p:txBody>
      </p:sp>
    </p:spTree>
    <p:extLst>
      <p:ext uri="{BB962C8B-B14F-4D97-AF65-F5344CB8AC3E}">
        <p14:creationId xmlns:p14="http://schemas.microsoft.com/office/powerpoint/2010/main" val="149464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12</a:t>
            </a:fld>
            <a:endParaRPr lang="bg-BG"/>
          </a:p>
        </p:txBody>
      </p:sp>
    </p:spTree>
    <p:extLst>
      <p:ext uri="{BB962C8B-B14F-4D97-AF65-F5344CB8AC3E}">
        <p14:creationId xmlns:p14="http://schemas.microsoft.com/office/powerpoint/2010/main" val="140364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13</a:t>
            </a:fld>
            <a:endParaRPr lang="bg-BG"/>
          </a:p>
        </p:txBody>
      </p:sp>
    </p:spTree>
    <p:extLst>
      <p:ext uri="{BB962C8B-B14F-4D97-AF65-F5344CB8AC3E}">
        <p14:creationId xmlns:p14="http://schemas.microsoft.com/office/powerpoint/2010/main" val="12346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14</a:t>
            </a:fld>
            <a:endParaRPr lang="bg-BG"/>
          </a:p>
        </p:txBody>
      </p:sp>
    </p:spTree>
    <p:extLst>
      <p:ext uri="{BB962C8B-B14F-4D97-AF65-F5344CB8AC3E}">
        <p14:creationId xmlns:p14="http://schemas.microsoft.com/office/powerpoint/2010/main" val="2624479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15</a:t>
            </a:fld>
            <a:endParaRPr lang="bg-BG"/>
          </a:p>
        </p:txBody>
      </p:sp>
    </p:spTree>
    <p:extLst>
      <p:ext uri="{BB962C8B-B14F-4D97-AF65-F5344CB8AC3E}">
        <p14:creationId xmlns:p14="http://schemas.microsoft.com/office/powerpoint/2010/main" val="1554243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16</a:t>
            </a:fld>
            <a:endParaRPr lang="bg-BG"/>
          </a:p>
        </p:txBody>
      </p:sp>
    </p:spTree>
    <p:extLst>
      <p:ext uri="{BB962C8B-B14F-4D97-AF65-F5344CB8AC3E}">
        <p14:creationId xmlns:p14="http://schemas.microsoft.com/office/powerpoint/2010/main" val="3263998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17</a:t>
            </a:fld>
            <a:endParaRPr lang="bg-BG"/>
          </a:p>
        </p:txBody>
      </p:sp>
    </p:spTree>
    <p:extLst>
      <p:ext uri="{BB962C8B-B14F-4D97-AF65-F5344CB8AC3E}">
        <p14:creationId xmlns:p14="http://schemas.microsoft.com/office/powerpoint/2010/main" val="369022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18</a:t>
            </a:fld>
            <a:endParaRPr lang="bg-BG"/>
          </a:p>
        </p:txBody>
      </p:sp>
    </p:spTree>
    <p:extLst>
      <p:ext uri="{BB962C8B-B14F-4D97-AF65-F5344CB8AC3E}">
        <p14:creationId xmlns:p14="http://schemas.microsoft.com/office/powerpoint/2010/main" val="94510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19</a:t>
            </a:fld>
            <a:endParaRPr lang="bg-BG"/>
          </a:p>
        </p:txBody>
      </p:sp>
    </p:spTree>
    <p:extLst>
      <p:ext uri="{BB962C8B-B14F-4D97-AF65-F5344CB8AC3E}">
        <p14:creationId xmlns:p14="http://schemas.microsoft.com/office/powerpoint/2010/main" val="15624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a:t>
            </a:fld>
            <a:endParaRPr lang="bg-BG"/>
          </a:p>
        </p:txBody>
      </p:sp>
    </p:spTree>
    <p:extLst>
      <p:ext uri="{BB962C8B-B14F-4D97-AF65-F5344CB8AC3E}">
        <p14:creationId xmlns:p14="http://schemas.microsoft.com/office/powerpoint/2010/main" val="3089166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20</a:t>
            </a:fld>
            <a:endParaRPr lang="bg-BG"/>
          </a:p>
        </p:txBody>
      </p:sp>
    </p:spTree>
    <p:extLst>
      <p:ext uri="{BB962C8B-B14F-4D97-AF65-F5344CB8AC3E}">
        <p14:creationId xmlns:p14="http://schemas.microsoft.com/office/powerpoint/2010/main" val="105911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21</a:t>
            </a:fld>
            <a:endParaRPr lang="bg-BG"/>
          </a:p>
        </p:txBody>
      </p:sp>
    </p:spTree>
    <p:extLst>
      <p:ext uri="{BB962C8B-B14F-4D97-AF65-F5344CB8AC3E}">
        <p14:creationId xmlns:p14="http://schemas.microsoft.com/office/powerpoint/2010/main" val="3452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22</a:t>
            </a:fld>
            <a:endParaRPr lang="bg-BG"/>
          </a:p>
        </p:txBody>
      </p:sp>
    </p:spTree>
    <p:extLst>
      <p:ext uri="{BB962C8B-B14F-4D97-AF65-F5344CB8AC3E}">
        <p14:creationId xmlns:p14="http://schemas.microsoft.com/office/powerpoint/2010/main" val="631041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23</a:t>
            </a:fld>
            <a:endParaRPr lang="bg-BG"/>
          </a:p>
        </p:txBody>
      </p:sp>
    </p:spTree>
    <p:extLst>
      <p:ext uri="{BB962C8B-B14F-4D97-AF65-F5344CB8AC3E}">
        <p14:creationId xmlns:p14="http://schemas.microsoft.com/office/powerpoint/2010/main" val="1063566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24</a:t>
            </a:fld>
            <a:endParaRPr lang="bg-BG"/>
          </a:p>
        </p:txBody>
      </p:sp>
    </p:spTree>
    <p:extLst>
      <p:ext uri="{BB962C8B-B14F-4D97-AF65-F5344CB8AC3E}">
        <p14:creationId xmlns:p14="http://schemas.microsoft.com/office/powerpoint/2010/main" val="2474415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25</a:t>
            </a:fld>
            <a:endParaRPr lang="bg-BG"/>
          </a:p>
        </p:txBody>
      </p:sp>
    </p:spTree>
    <p:extLst>
      <p:ext uri="{BB962C8B-B14F-4D97-AF65-F5344CB8AC3E}">
        <p14:creationId xmlns:p14="http://schemas.microsoft.com/office/powerpoint/2010/main" val="3367838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26</a:t>
            </a:fld>
            <a:endParaRPr lang="bg-BG"/>
          </a:p>
        </p:txBody>
      </p:sp>
    </p:spTree>
    <p:extLst>
      <p:ext uri="{BB962C8B-B14F-4D97-AF65-F5344CB8AC3E}">
        <p14:creationId xmlns:p14="http://schemas.microsoft.com/office/powerpoint/2010/main" val="93973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27</a:t>
            </a:fld>
            <a:endParaRPr lang="bg-BG"/>
          </a:p>
        </p:txBody>
      </p:sp>
    </p:spTree>
    <p:extLst>
      <p:ext uri="{BB962C8B-B14F-4D97-AF65-F5344CB8AC3E}">
        <p14:creationId xmlns:p14="http://schemas.microsoft.com/office/powerpoint/2010/main" val="654868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28</a:t>
            </a:fld>
            <a:endParaRPr lang="bg-BG"/>
          </a:p>
        </p:txBody>
      </p:sp>
    </p:spTree>
    <p:extLst>
      <p:ext uri="{BB962C8B-B14F-4D97-AF65-F5344CB8AC3E}">
        <p14:creationId xmlns:p14="http://schemas.microsoft.com/office/powerpoint/2010/main" val="3919737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29</a:t>
            </a:fld>
            <a:endParaRPr lang="bg-BG"/>
          </a:p>
        </p:txBody>
      </p:sp>
    </p:spTree>
    <p:extLst>
      <p:ext uri="{BB962C8B-B14F-4D97-AF65-F5344CB8AC3E}">
        <p14:creationId xmlns:p14="http://schemas.microsoft.com/office/powerpoint/2010/main" val="392034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3</a:t>
            </a:fld>
            <a:endParaRPr lang="bg-BG"/>
          </a:p>
        </p:txBody>
      </p:sp>
    </p:spTree>
    <p:extLst>
      <p:ext uri="{BB962C8B-B14F-4D97-AF65-F5344CB8AC3E}">
        <p14:creationId xmlns:p14="http://schemas.microsoft.com/office/powerpoint/2010/main" val="2269003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30</a:t>
            </a:fld>
            <a:endParaRPr lang="bg-BG"/>
          </a:p>
        </p:txBody>
      </p:sp>
    </p:spTree>
    <p:extLst>
      <p:ext uri="{BB962C8B-B14F-4D97-AF65-F5344CB8AC3E}">
        <p14:creationId xmlns:p14="http://schemas.microsoft.com/office/powerpoint/2010/main" val="514264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31</a:t>
            </a:fld>
            <a:endParaRPr lang="bg-BG"/>
          </a:p>
        </p:txBody>
      </p:sp>
    </p:spTree>
    <p:extLst>
      <p:ext uri="{BB962C8B-B14F-4D97-AF65-F5344CB8AC3E}">
        <p14:creationId xmlns:p14="http://schemas.microsoft.com/office/powerpoint/2010/main" val="2354497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32</a:t>
            </a:fld>
            <a:endParaRPr lang="bg-BG"/>
          </a:p>
        </p:txBody>
      </p:sp>
    </p:spTree>
    <p:extLst>
      <p:ext uri="{BB962C8B-B14F-4D97-AF65-F5344CB8AC3E}">
        <p14:creationId xmlns:p14="http://schemas.microsoft.com/office/powerpoint/2010/main" val="19004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33</a:t>
            </a:fld>
            <a:endParaRPr lang="bg-BG"/>
          </a:p>
        </p:txBody>
      </p:sp>
    </p:spTree>
    <p:extLst>
      <p:ext uri="{BB962C8B-B14F-4D97-AF65-F5344CB8AC3E}">
        <p14:creationId xmlns:p14="http://schemas.microsoft.com/office/powerpoint/2010/main" val="2868453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34</a:t>
            </a:fld>
            <a:endParaRPr lang="bg-BG"/>
          </a:p>
        </p:txBody>
      </p:sp>
    </p:spTree>
    <p:extLst>
      <p:ext uri="{BB962C8B-B14F-4D97-AF65-F5344CB8AC3E}">
        <p14:creationId xmlns:p14="http://schemas.microsoft.com/office/powerpoint/2010/main" val="304549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b="1" dirty="0"/>
              <a:t>Това са основните хоризонтални аспекти, които трябва да се вземат предвид при планирането на Вашия проект:</a:t>
            </a:r>
          </a:p>
          <a:p>
            <a:pPr algn="just"/>
            <a:endParaRPr lang="ru-RU" dirty="0"/>
          </a:p>
          <a:p>
            <a:pPr algn="just">
              <a:lnSpc>
                <a:spcPct val="115000"/>
              </a:lnSpc>
              <a:spcAft>
                <a:spcPts val="1000"/>
              </a:spcAf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Приобщаване и многообразие в мобилността в областта на висшето образование:</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bg-BG" sz="1200" dirty="0">
                <a:effectLst/>
                <a:latin typeface="Calibri" panose="020F0502020204030204" pitchFamily="34" charset="0"/>
                <a:ea typeface="Calibri" panose="020F0502020204030204" pitchFamily="34" charset="0"/>
                <a:cs typeface="Times New Roman" panose="02020603050405020304" pitchFamily="18" charset="0"/>
              </a:rPr>
              <a:t>За да се улесни максимално достъпът до мобилност на студенти и персонал, в съответствие с принципите на </a:t>
            </a:r>
            <a:r>
              <a:rPr lang="bg-BG" sz="1200" kern="1200" dirty="0">
                <a:solidFill>
                  <a:schemeClr val="tx1"/>
                </a:solidFill>
                <a:effectLst/>
                <a:latin typeface="+mn-lt"/>
                <a:ea typeface="+mn-ea"/>
                <a:cs typeface="+mn-cs"/>
              </a:rPr>
              <a:t>хартата за висше образование „Еразъм“ (ХВОЕ) </a:t>
            </a:r>
            <a:r>
              <a:rPr lang="bg-BG" sz="1200" dirty="0">
                <a:effectLst/>
                <a:latin typeface="Calibri" panose="020F0502020204030204" pitchFamily="34" charset="0"/>
                <a:ea typeface="Calibri" panose="020F0502020204030204" pitchFamily="34" charset="0"/>
                <a:cs typeface="Times New Roman" panose="02020603050405020304" pitchFamily="18" charset="0"/>
              </a:rPr>
              <a:t>висшите училища трябва да осигурят равен и справедлив достъп и възможности за настоящи и бъдещи участници независимо от техния произход. Това означава включване на участници с по-малко възможности като участници с физически, психични или други увреждания, студенти с деца, студенти, които работят или са професионални спортисти и студенти от всички области на обучение, които са слабо представени в мобилността. Определянето на вътрешни процедури за подбор, които отчитат справедливостта и приобщаването и оценяват цялостно качествата и мотивацията на кандидатите, е от съществено значение за спазването на този принцип. Освен това висшите училища се насърчават да създават интегрирани възможности за мобилност, като например прозорци за мобилност в рамките на своите учебни програми, за да се улесни участието на студенти от всички области на обучение. В тази връзка смесената мобилност може да до принесе за предлагането на допълнителни възможности, които могат да бъдат по-подходящи за някои отделни участници или групи от студенти. В този контекст наличието на служители по приобщаването във висшите училища допринася за справяне с приобщаването и многообразието. Служителите по приобщаването могат например да допринасят за повишаване на осведомеността, да определят стратегии за комуникация и популяризиране, да осигуряват подходяща подкрепа по време на мобилността в сътрудничество със съответните си колеги и да спомагат за улесняване на сътрудничеството между съответни членове на персонала в рамките на институцията с експертен опит в областта на приобщаването и многообразието.</a:t>
            </a:r>
          </a:p>
          <a:p>
            <a:pPr algn="just">
              <a:lnSpc>
                <a:spcPct val="115000"/>
              </a:lnSpc>
              <a:spcAft>
                <a:spcPts val="1000"/>
              </a:spcAft>
            </a:pPr>
            <a:r>
              <a:rPr lang="bg-BG" sz="1200" b="1" dirty="0">
                <a:effectLst/>
                <a:latin typeface="Calibri" panose="020F0502020204030204" pitchFamily="34" charset="0"/>
                <a:ea typeface="Calibri" panose="020F0502020204030204" pitchFamily="34" charset="0"/>
                <a:cs typeface="Calibri" panose="020F0502020204030204" pitchFamily="34" charset="0"/>
              </a:rPr>
              <a:t> </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Устойчивост на околната среда и екологични практики в мобилността в областта на висшето образование</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bg-BG" sz="1200" dirty="0">
                <a:effectLst/>
                <a:latin typeface="Calibri" panose="020F0502020204030204" pitchFamily="34" charset="0"/>
                <a:ea typeface="Calibri" panose="020F0502020204030204" pitchFamily="34" charset="0"/>
                <a:cs typeface="Times New Roman" panose="02020603050405020304" pitchFamily="18" charset="0"/>
              </a:rPr>
              <a:t>В съответствие с принципите на ХВОЕ висшите училища трябва да насърчават екологосъобразни практики във всички дейности, свързани с програмата. Това означава да се насърчава използването на устойчиви транспортни средства за целите на мобилността, да се предприемат активни стъпки при организирането на събития, конференции и срещи, свързани с мобилността по „Еразъм+“, по по-екологосъобразен начин и да се заменят административните процеси, основани на документи на хартиен носител, с цифрови процеси (в съответствие със стандартите на инициативата за европейска студентска карта). Висшите училища следва също така да повишават осведомеността сред всички участници относно различните мерки, които последните могат да предприемат в чужбина, за да намаляват въглеродния отпечатък и отпечатъка върху околната среда на своите мобилности и да следят напредъка към постигането на по-устойчива мобилност на студентите и персонала.</a:t>
            </a:r>
          </a:p>
          <a:p>
            <a:pPr algn="just">
              <a:lnSpc>
                <a:spcPct val="115000"/>
              </a:lnSpc>
              <a:spcAft>
                <a:spcPts val="1000"/>
              </a:spcAf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Цифровизация и цифрово образование и умения в мобилността в областта на висшето образование</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bg-BG" sz="1200" dirty="0">
                <a:effectLst/>
                <a:latin typeface="Calibri" panose="020F0502020204030204" pitchFamily="34" charset="0"/>
                <a:ea typeface="Calibri" panose="020F0502020204030204" pitchFamily="34" charset="0"/>
                <a:cs typeface="Times New Roman" panose="02020603050405020304" pitchFamily="18" charset="0"/>
              </a:rPr>
              <a:t>В съответствие с принципите на ХВОЕ висшите училища следва да прилагат цифрово управление на студентската мобилност в съответствие с техническите стандарти на  </a:t>
            </a:r>
            <a:r>
              <a:rPr lang="bg-BG" sz="12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инициативата за европейска студентска карта</a:t>
            </a:r>
            <a:r>
              <a:rPr lang="bg-BG" sz="1200" dirty="0">
                <a:effectLst/>
                <a:latin typeface="Calibri" panose="020F0502020204030204" pitchFamily="34" charset="0"/>
                <a:ea typeface="Calibri" panose="020F0502020204030204" pitchFamily="34" charset="0"/>
                <a:cs typeface="Times New Roman" panose="02020603050405020304" pitchFamily="18" charset="0"/>
              </a:rPr>
              <a:t>. Това означава, че висшите училища, участващи в програмата, трябва да се свързват с </a:t>
            </a:r>
            <a:r>
              <a:rPr lang="bg-BG" sz="12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мрежата „Еразъм без документи на хартиен носител“,</a:t>
            </a:r>
            <a:r>
              <a:rPr lang="bg-BG" sz="1200" dirty="0">
                <a:effectLst/>
                <a:latin typeface="Calibri" panose="020F0502020204030204" pitchFamily="34" charset="0"/>
                <a:ea typeface="Calibri" panose="020F0502020204030204" pitchFamily="34" charset="0"/>
                <a:cs typeface="Times New Roman" panose="02020603050405020304" pitchFamily="18" charset="0"/>
              </a:rPr>
              <a:t> за да обменят данни за мобилност и да управляват онлайн споразуменията за обучение и цифровите междуинституционални споразумения, след като тези функции влязат в действие за различните дейности за мобилност между държавите по програмата и от държави по програмата към държави партньори. Висшите училища могат да използват своите средства за организационна подкрепа за прилагането на цифрово управление на мобилността. Институциите следва да насърчават смесената мобилност, съчетанието на физическа мобилност с виртуален компонент в рамките на своята институция, за да предлагат по-гъвкави формати на мобилност и да подобряват допълнително резултатите от обучението и въздействието на физическата мобилност. Висшите училища трябва да гарантират качеството на дейностите за смесена мобилност и официалното признаване на участието в смесена мобилност, включително на виртуалния компонент. Институциите следва също така да повишават осведомеността сред своите студенти и персонал относно наличните в рамките на програмата възможности за придобиване и по-нататъшно развиване на съответните цифрови умения във всички области на обучение, включително стажове по програмата „Цифрова възможност“ за студенти и наскоро завършили висшисти, които така да продължат да развиват или да придобиват цифрови умения. Преподавателският и административният персонал също може да се възползва от обучение по цифрови умения, за да придобие подходящи цифрови умения за използване на цифрови технологии в курсове и за цифровизиране на администрацията.</a:t>
            </a:r>
          </a:p>
          <a:p>
            <a:pPr algn="just">
              <a:spcAft>
                <a:spcPts val="0"/>
              </a:spcAft>
            </a:pPr>
            <a:r>
              <a:rPr lang="bg-BG" sz="800" cap="small" dirty="0">
                <a:effectLst/>
                <a:latin typeface="Calibri" panose="020F0502020204030204" pitchFamily="34" charset="0"/>
                <a:ea typeface="Times New Roman" panose="02020603050405020304" pitchFamily="18" charset="0"/>
                <a:cs typeface="Times New Roman" panose="02020603050405020304" pitchFamily="18" charset="0"/>
              </a:rPr>
              <a:t>Всеки студентски стаж ще се счита за „стаж за повишаване на цифровите умения“, когато стажантът практикува една или повече от следните дейности: цифров маркетинг (например управление на социални медии, уеб анализ); цифров графичен, механичен или архитектурен дизайн; разработване на приложения, софтуер, скриптове или уебсайтове; инсталиране, поддръжка и управление на информационни системи и мрежи; </a:t>
            </a:r>
            <a:r>
              <a:rPr lang="bg-BG" sz="800" cap="small" dirty="0" err="1">
                <a:effectLst/>
                <a:latin typeface="Calibri" panose="020F0502020204030204" pitchFamily="34" charset="0"/>
                <a:ea typeface="Times New Roman" panose="02020603050405020304" pitchFamily="18" charset="0"/>
                <a:cs typeface="Times New Roman" panose="02020603050405020304" pitchFamily="18" charset="0"/>
              </a:rPr>
              <a:t>киберсигурност</a:t>
            </a:r>
            <a:r>
              <a:rPr lang="bg-BG" sz="800" cap="small" dirty="0">
                <a:effectLst/>
                <a:latin typeface="Calibri" panose="020F0502020204030204" pitchFamily="34" charset="0"/>
                <a:ea typeface="Times New Roman" panose="02020603050405020304" pitchFamily="18" charset="0"/>
                <a:cs typeface="Times New Roman" panose="02020603050405020304" pitchFamily="18" charset="0"/>
              </a:rPr>
              <a:t>; анализ на данни, извличане и визуализация; програмиране и обучение на роботи и приложения за изкуствен интелект. Общите дейности, свързани с помощ за потребителите, изпълнение на поръчки, въвеждане на данни или административни задачи не се считат за включени в тази категория.</a:t>
            </a:r>
            <a:endParaRPr lang="bg-BG" sz="1200" cap="small"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endParaRPr lang="ru-RU" b="1" dirty="0"/>
          </a:p>
          <a:p>
            <a:pPr algn="just"/>
            <a:endParaRPr lang="ru-RU" b="1" dirty="0"/>
          </a:p>
          <a:p>
            <a:pPr algn="just"/>
            <a:r>
              <a:rPr lang="ru-RU" b="1" dirty="0"/>
              <a:t>Приобщаване и многообразие</a:t>
            </a:r>
          </a:p>
          <a:p>
            <a:pPr algn="just"/>
            <a:r>
              <a:rPr lang="ru-RU" dirty="0"/>
              <a:t>Програмата „Еразъм+“ има за цел да насърчава равните възможности и достъпа, приобщаването и справедливостта посредством всички включени в нея действия. За прилагането на тези принципи е разработена стратегия за приобщаване и многообразие, която да подпомага по-доброто информиране на участниците от различни среди, по-специално на тези от тях с по-малко възможности, които срещат пречки пред участието си в европейски проекти. </a:t>
            </a:r>
          </a:p>
          <a:p>
            <a:pPr algn="just">
              <a:lnSpc>
                <a:spcPct val="107000"/>
              </a:lnSpc>
              <a:spcAft>
                <a:spcPts val="800"/>
              </a:spcAf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Лице с по-малко възможности е потенциален участник, който поради своите индивидуални физически, психични или други увреждания не би могъл да участва в проекта/действието за мобилност без допълнителна финансова или друга подкрепа</a:t>
            </a:r>
            <a:r>
              <a:rPr lang="bg-BG" sz="1200" dirty="0">
                <a:effectLst/>
                <a:latin typeface="Calibri" panose="020F0502020204030204" pitchFamily="34" charset="0"/>
                <a:ea typeface="Calibri" panose="020F0502020204030204" pitchFamily="34" charset="0"/>
                <a:cs typeface="Times New Roman" panose="02020603050405020304" pitchFamily="18" charset="0"/>
              </a:rPr>
              <a:t>. </a:t>
            </a:r>
            <a:r>
              <a:rPr lang="bg-BG" sz="1200" i="1" dirty="0">
                <a:effectLst/>
                <a:latin typeface="Calibri" panose="020F0502020204030204" pitchFamily="34" charset="0"/>
                <a:ea typeface="Calibri" panose="020F0502020204030204" pitchFamily="34" charset="0"/>
                <a:cs typeface="Times New Roman" panose="02020603050405020304" pitchFamily="18" charset="0"/>
              </a:rPr>
              <a:t>Висши училища, които са избрали за участие студенти и/или членове на персонала с по-малко възможности, могат да кандидатстват пред националната агенция за допълнителни безвъзмездни средства, с които да покрият допълнителните разходи за участието на тези лица в дейностите за мобилност. Следователно безвъзмездно отпуснатата подкрепа за участници с по-малко възможности, по-специално за тези с физически, психични или други увреждания, може да надхвърля максималните индивидуални размери на безвъзмездните средства..  </a:t>
            </a:r>
            <a:r>
              <a:rPr lang="bg-BG" sz="1200" b="1" i="1" dirty="0">
                <a:effectLst/>
                <a:latin typeface="Calibri" panose="020F0502020204030204" pitchFamily="34" charset="0"/>
                <a:ea typeface="Calibri" panose="020F0502020204030204" pitchFamily="34" charset="0"/>
                <a:cs typeface="Times New Roman" panose="02020603050405020304" pitchFamily="18" charset="0"/>
              </a:rPr>
              <a:t>Висшите училища поместват на своите уебсайтове информация за това как студенти и членове на персонала с по-малко възможности могат да поискат такава допълнителна подкрепа</a:t>
            </a:r>
            <a:r>
              <a:rPr lang="bg-BG" sz="1200" i="1"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bg-BG" sz="12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200" dirty="0">
                <a:effectLst/>
                <a:latin typeface="Calibri" panose="020F0502020204030204" pitchFamily="34" charset="0"/>
                <a:ea typeface="Calibri" panose="020F0502020204030204" pitchFamily="34" charset="0"/>
                <a:cs typeface="Times New Roman" panose="02020603050405020304" pitchFamily="18" charset="0"/>
              </a:rPr>
              <a:t>Що се отнася до лицата, придружаващи студенти и членове на персонала с по-малко възможности, те имат право да получат средства въз основа на действително извършените разходи.</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b="1" dirty="0"/>
          </a:p>
          <a:p>
            <a:pPr algn="just"/>
            <a:r>
              <a:rPr lang="ru-RU" b="1" dirty="0"/>
              <a:t>Устойчивост на околната среда</a:t>
            </a:r>
          </a:p>
          <a:p>
            <a:pPr algn="just"/>
            <a:r>
              <a:rPr lang="ru-RU" dirty="0"/>
              <a:t>Проектите следва да се разработват по екологосъобразен начин и да включват екологични практики във всички свои аспекти. При разработването на проекта организациите и участниците следва да възприемат екологосъобразен подход, като това ще насърчава всички участници в проекта да обсъждат и да проучват въпросите на околната среда и да анализират възможностите за действие на различни равнища, и ще помага на организациите и участниците да намират алтернативни, по-екологични начини за изпълнение на дейностите по проекта. </a:t>
            </a:r>
          </a:p>
          <a:p>
            <a:pPr algn="just"/>
            <a:endParaRPr lang="ru-RU" dirty="0"/>
          </a:p>
          <a:p>
            <a:pPr algn="just"/>
            <a:r>
              <a:rPr lang="ru-RU" b="1" dirty="0"/>
              <a:t>Цифрово измерение</a:t>
            </a:r>
          </a:p>
          <a:p>
            <a:pPr algn="just"/>
            <a:endParaRPr lang="ru-RU" dirty="0"/>
          </a:p>
          <a:p>
            <a:pPr algn="just"/>
            <a:r>
              <a:rPr lang="ru-RU" dirty="0"/>
              <a:t>Виртуалното сътрудничество и експериментирането с възможности за виртуално и смесено учене са от ключово значение за успеха на партньорствата за сътрудничество. По-специално в проектите в областта на училищното образование и ученето за възрастни силно се насърчава използването на платформата за електронно побратимяване (eTwinning), Портала за училищно образование и Европейската платформа за учене за възрастни EPALE за съвместна работа преди, по време и след дейностите по проекта. Проектите в областта на младежта специално се насърчават да използват Европейския младежки портал и платформата на стратегията на ЕС за младежта, за да работят заедно преди и по време на дейностите по проекта и след тяхното приключване.</a:t>
            </a:r>
          </a:p>
          <a:p>
            <a:pPr algn="just"/>
            <a:endParaRPr lang="ru-RU" dirty="0"/>
          </a:p>
          <a:p>
            <a:pPr algn="just"/>
            <a:endParaRPr lang="ru-RU" dirty="0"/>
          </a:p>
          <a:p>
            <a:pPr algn="just"/>
            <a:endParaRPr lang="ru-RU" dirty="0"/>
          </a:p>
          <a:p>
            <a:pPr algn="just"/>
            <a:endParaRPr lang="ru-RU" dirty="0"/>
          </a:p>
          <a:p>
            <a:pPr algn="just"/>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4</a:t>
            </a:fld>
            <a:endParaRPr lang="bg-BG"/>
          </a:p>
        </p:txBody>
      </p:sp>
    </p:spTree>
    <p:extLst>
      <p:ext uri="{BB962C8B-B14F-4D97-AF65-F5344CB8AC3E}">
        <p14:creationId xmlns:p14="http://schemas.microsoft.com/office/powerpoint/2010/main" val="194875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Принос към приобщаващия Еразъм +</a:t>
            </a:r>
            <a:endParaRPr lang="en-GB" dirty="0"/>
          </a:p>
          <a:p>
            <a:r>
              <a:rPr lang="en-GB" dirty="0"/>
              <a:t>-</a:t>
            </a:r>
            <a:r>
              <a:rPr lang="ru-RU" dirty="0"/>
              <a:t>Нови и по-гъвкави формати за мобилност - или на двустранна основа, или чрез смесени интензивни програми</a:t>
            </a:r>
            <a:endParaRPr lang="en-GB" dirty="0"/>
          </a:p>
          <a:p>
            <a:r>
              <a:rPr lang="en-GB" dirty="0"/>
              <a:t>-</a:t>
            </a:r>
            <a:r>
              <a:rPr lang="ru-RU" dirty="0"/>
              <a:t>Повишени нива на безвъзмездни средства и повече допълнения за тези с по-малко възможности</a:t>
            </a:r>
            <a:endParaRPr lang="en-GB" dirty="0"/>
          </a:p>
          <a:p>
            <a:r>
              <a:rPr lang="en-GB" dirty="0"/>
              <a:t>-</a:t>
            </a:r>
            <a:r>
              <a:rPr lang="bg-BG" dirty="0"/>
              <a:t>Насърчаване на приобщаващи и иновативни начини за учене и преподаване чрез партньорства за сътрудничество</a:t>
            </a:r>
            <a:endParaRPr lang="en-GB" dirty="0"/>
          </a:p>
          <a:p>
            <a:r>
              <a:rPr lang="en-GB" dirty="0"/>
              <a:t>-</a:t>
            </a:r>
            <a:r>
              <a:rPr lang="bg-BG" dirty="0"/>
              <a:t>Достигане</a:t>
            </a:r>
            <a:r>
              <a:rPr lang="bg-BG" baseline="0" dirty="0"/>
              <a:t> до </a:t>
            </a:r>
            <a:r>
              <a:rPr lang="ru-RU" dirty="0"/>
              <a:t>всички студенти във всички области и цикли</a:t>
            </a:r>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5</a:t>
            </a:fld>
            <a:endParaRPr lang="bg-BG"/>
          </a:p>
        </p:txBody>
      </p:sp>
    </p:spTree>
    <p:extLst>
      <p:ext uri="{BB962C8B-B14F-4D97-AF65-F5344CB8AC3E}">
        <p14:creationId xmlns:p14="http://schemas.microsoft.com/office/powerpoint/2010/main" val="226263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Принос към Зеления Еразъм +</a:t>
            </a:r>
            <a:endParaRPr lang="en-GB" dirty="0"/>
          </a:p>
          <a:p>
            <a:pPr marL="171450" indent="-171450">
              <a:buFontTx/>
              <a:buChar char="-"/>
            </a:pPr>
            <a:r>
              <a:rPr lang="bg-BG" dirty="0"/>
              <a:t>Ангажимент в новата</a:t>
            </a:r>
            <a:r>
              <a:rPr lang="bg-BG" baseline="0" dirty="0"/>
              <a:t> харта (ЕСНЕ)</a:t>
            </a:r>
            <a:r>
              <a:rPr lang="bg-BG" dirty="0"/>
              <a:t> към ефективни</a:t>
            </a:r>
            <a:r>
              <a:rPr lang="bg-BG" baseline="0" dirty="0"/>
              <a:t> </a:t>
            </a:r>
            <a:r>
              <a:rPr lang="bg-BG" dirty="0"/>
              <a:t>екологични практики</a:t>
            </a:r>
            <a:endParaRPr lang="en-GB" dirty="0"/>
          </a:p>
          <a:p>
            <a:pPr marL="171450" indent="-171450">
              <a:buFontTx/>
              <a:buChar char="-"/>
            </a:pPr>
            <a:r>
              <a:rPr lang="ru-RU" dirty="0"/>
              <a:t>Еразъм + мобилно приложение за повишаване на осведомеността сред участниците</a:t>
            </a:r>
            <a:endParaRPr lang="en-GB" dirty="0"/>
          </a:p>
          <a:p>
            <a:pPr marL="0" indent="0">
              <a:buFontTx/>
              <a:buNone/>
            </a:pPr>
            <a:r>
              <a:rPr lang="en-GB" dirty="0"/>
              <a:t>-  </a:t>
            </a:r>
            <a:r>
              <a:rPr lang="ru-RU" dirty="0"/>
              <a:t>Изменението на климата и устойчивостта като</a:t>
            </a:r>
            <a:r>
              <a:rPr lang="en-GB" baseline="0" dirty="0"/>
              <a:t> </a:t>
            </a:r>
            <a:r>
              <a:rPr lang="ru-RU" dirty="0"/>
              <a:t>приоритет на политиката във действия</a:t>
            </a:r>
            <a:endParaRPr lang="en-GB" dirty="0"/>
          </a:p>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6</a:t>
            </a:fld>
            <a:endParaRPr lang="bg-BG"/>
          </a:p>
        </p:txBody>
      </p:sp>
    </p:spTree>
    <p:extLst>
      <p:ext uri="{BB962C8B-B14F-4D97-AF65-F5344CB8AC3E}">
        <p14:creationId xmlns:p14="http://schemas.microsoft.com/office/powerpoint/2010/main" val="172416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Принос към Цифровия</a:t>
            </a:r>
            <a:r>
              <a:rPr lang="en-US" dirty="0"/>
              <a:t> Erasmus +</a:t>
            </a:r>
          </a:p>
          <a:p>
            <a:r>
              <a:rPr lang="en-US" dirty="0"/>
              <a:t>-</a:t>
            </a:r>
            <a:r>
              <a:rPr lang="ru-RU" dirty="0"/>
              <a:t>Фокус върху усъвършенстването</a:t>
            </a:r>
            <a:r>
              <a:rPr lang="ru-RU" baseline="0" dirty="0"/>
              <a:t> </a:t>
            </a:r>
            <a:r>
              <a:rPr lang="ru-RU" dirty="0"/>
              <a:t> на цифровите умения, както на студенти, така и на </a:t>
            </a:r>
            <a:r>
              <a:rPr lang="bg-BG" dirty="0"/>
              <a:t>персонал</a:t>
            </a:r>
            <a:endParaRPr lang="en-GB" dirty="0"/>
          </a:p>
          <a:p>
            <a:r>
              <a:rPr lang="en-GB" dirty="0"/>
              <a:t>-</a:t>
            </a:r>
            <a:r>
              <a:rPr lang="bg-BG" dirty="0"/>
              <a:t>Подкрепа за смесена мобилност - (</a:t>
            </a:r>
            <a:r>
              <a:rPr lang="ru-RU" dirty="0"/>
              <a:t>съчетание между физическа мобилност и виртуален компонент)</a:t>
            </a:r>
            <a:endParaRPr lang="en-GB" dirty="0"/>
          </a:p>
          <a:p>
            <a:r>
              <a:rPr lang="en-GB" dirty="0"/>
              <a:t>-</a:t>
            </a:r>
            <a:r>
              <a:rPr lang="ru-RU" dirty="0"/>
              <a:t>Подкрепа на проекти за насърчаване на иновативни учебни програми и практики за учене и преподаване с използване на ИКТ</a:t>
            </a:r>
            <a:endParaRPr lang="bg-BG" dirty="0"/>
          </a:p>
          <a:p>
            <a:r>
              <a:rPr lang="en-GB" dirty="0"/>
              <a:t>-</a:t>
            </a:r>
            <a:r>
              <a:rPr lang="bg-BG" dirty="0"/>
              <a:t> Еразъм без хартия</a:t>
            </a:r>
          </a:p>
        </p:txBody>
      </p:sp>
      <p:sp>
        <p:nvSpPr>
          <p:cNvPr id="4" name="Slide Number Placeholder 3"/>
          <p:cNvSpPr>
            <a:spLocks noGrp="1"/>
          </p:cNvSpPr>
          <p:nvPr>
            <p:ph type="sldNum" sz="quarter" idx="10"/>
          </p:nvPr>
        </p:nvSpPr>
        <p:spPr/>
        <p:txBody>
          <a:bodyPr/>
          <a:lstStyle/>
          <a:p>
            <a:fld id="{E1F48794-F78F-482C-9AAE-D6A648359F2C}" type="slidenum">
              <a:rPr lang="bg-BG" smtClean="0"/>
              <a:t>7</a:t>
            </a:fld>
            <a:endParaRPr lang="bg-BG"/>
          </a:p>
        </p:txBody>
      </p:sp>
    </p:spTree>
    <p:extLst>
      <p:ext uri="{BB962C8B-B14F-4D97-AF65-F5344CB8AC3E}">
        <p14:creationId xmlns:p14="http://schemas.microsoft.com/office/powerpoint/2010/main" val="150094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a:p>
            <a:r>
              <a:rPr lang="bg-BG" b="1" dirty="0"/>
              <a:t>Накратко </a:t>
            </a:r>
            <a:r>
              <a:rPr lang="bg-BG" b="1" dirty="0" smtClean="0"/>
              <a:t>и </a:t>
            </a:r>
            <a:r>
              <a:rPr lang="bg-BG" b="1" dirty="0"/>
              <a:t>за новостите във висшето образование</a:t>
            </a:r>
            <a:endParaRPr lang="en-GB" b="1" dirty="0"/>
          </a:p>
          <a:p>
            <a:endParaRPr lang="bg-BG" dirty="0"/>
          </a:p>
          <a:p>
            <a:r>
              <a:rPr lang="en-GB" dirty="0"/>
              <a:t>-</a:t>
            </a:r>
            <a:r>
              <a:rPr lang="ru-RU" dirty="0">
                <a:solidFill>
                  <a:srgbClr val="0070C0"/>
                </a:solidFill>
              </a:rPr>
              <a:t>Нова харта за висше образование – ECHE</a:t>
            </a:r>
            <a:endParaRPr lang="en-GB" dirty="0">
              <a:solidFill>
                <a:srgbClr val="0070C0"/>
              </a:solidFill>
            </a:endParaRPr>
          </a:p>
          <a:p>
            <a:r>
              <a:rPr lang="en-GB" dirty="0"/>
              <a:t>-</a:t>
            </a:r>
            <a:r>
              <a:rPr lang="ru-RU" dirty="0"/>
              <a:t>Гъвкави формати за мобилност:</a:t>
            </a:r>
          </a:p>
          <a:p>
            <a:r>
              <a:rPr lang="en-GB" dirty="0"/>
              <a:t>+</a:t>
            </a:r>
            <a:r>
              <a:rPr lang="ru-RU" dirty="0"/>
              <a:t>Смесена мобилност</a:t>
            </a:r>
          </a:p>
          <a:p>
            <a:r>
              <a:rPr lang="en-GB" dirty="0"/>
              <a:t>+</a:t>
            </a:r>
            <a:r>
              <a:rPr lang="ru-RU" dirty="0"/>
              <a:t>Смесени интензивни програми</a:t>
            </a:r>
            <a:endParaRPr lang="en-GB" dirty="0"/>
          </a:p>
          <a:p>
            <a:endParaRPr lang="bg-BG" dirty="0"/>
          </a:p>
          <a:p>
            <a:r>
              <a:rPr lang="en-GB" dirty="0"/>
              <a:t>-</a:t>
            </a:r>
            <a:r>
              <a:rPr lang="bg-BG" dirty="0"/>
              <a:t>Международна изходяща мобилност</a:t>
            </a:r>
            <a:endParaRPr lang="en-GB" dirty="0"/>
          </a:p>
          <a:p>
            <a:r>
              <a:rPr lang="en-GB" dirty="0"/>
              <a:t>-</a:t>
            </a:r>
            <a:r>
              <a:rPr lang="ru-RU" dirty="0"/>
              <a:t>Повече възможности за докторска мобилност</a:t>
            </a:r>
            <a:endParaRPr lang="en-GB" dirty="0"/>
          </a:p>
          <a:p>
            <a:r>
              <a:rPr lang="en-GB" dirty="0"/>
              <a:t>-</a:t>
            </a:r>
            <a:r>
              <a:rPr lang="ru-RU" dirty="0"/>
              <a:t>Обучение за цифрови умения за персонала</a:t>
            </a:r>
            <a:endParaRPr lang="en-GB" dirty="0"/>
          </a:p>
          <a:p>
            <a:r>
              <a:rPr lang="en-GB" dirty="0"/>
              <a:t>-</a:t>
            </a:r>
            <a:r>
              <a:rPr lang="ru-RU" dirty="0"/>
              <a:t>Европейска инициатива за студентски карти</a:t>
            </a:r>
            <a:endParaRPr lang="en-GB" dirty="0"/>
          </a:p>
          <a:p>
            <a:r>
              <a:rPr lang="en-GB" dirty="0"/>
              <a:t>-</a:t>
            </a:r>
            <a:r>
              <a:rPr lang="ru-RU" dirty="0"/>
              <a:t>Ревизирани нива на безвъзмездни средства</a:t>
            </a:r>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8</a:t>
            </a:fld>
            <a:endParaRPr lang="bg-BG"/>
          </a:p>
        </p:txBody>
      </p:sp>
    </p:spTree>
    <p:extLst>
      <p:ext uri="{BB962C8B-B14F-4D97-AF65-F5344CB8AC3E}">
        <p14:creationId xmlns:p14="http://schemas.microsoft.com/office/powerpoint/2010/main" val="192974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1F48794-F78F-482C-9AAE-D6A648359F2C}" type="slidenum">
              <a:rPr lang="bg-BG" smtClean="0"/>
              <a:t>9</a:t>
            </a:fld>
            <a:endParaRPr lang="bg-BG"/>
          </a:p>
        </p:txBody>
      </p:sp>
    </p:spTree>
    <p:extLst>
      <p:ext uri="{BB962C8B-B14F-4D97-AF65-F5344CB8AC3E}">
        <p14:creationId xmlns:p14="http://schemas.microsoft.com/office/powerpoint/2010/main" val="4091438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034016" y="6045708"/>
            <a:ext cx="1716024" cy="451104"/>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2421635"/>
            <a:ext cx="12192000" cy="2590800"/>
          </a:xfrm>
          <a:custGeom>
            <a:avLst/>
            <a:gdLst/>
            <a:ahLst/>
            <a:cxnLst/>
            <a:rect l="l" t="t" r="r" b="b"/>
            <a:pathLst>
              <a:path w="12192000" h="2590800">
                <a:moveTo>
                  <a:pt x="12192000" y="0"/>
                </a:moveTo>
                <a:lnTo>
                  <a:pt x="0" y="0"/>
                </a:lnTo>
                <a:lnTo>
                  <a:pt x="0" y="2590800"/>
                </a:lnTo>
                <a:lnTo>
                  <a:pt x="12192000" y="2590800"/>
                </a:lnTo>
                <a:lnTo>
                  <a:pt x="12192000" y="0"/>
                </a:lnTo>
                <a:close/>
              </a:path>
            </a:pathLst>
          </a:custGeom>
          <a:solidFill>
            <a:srgbClr val="E2EFF0"/>
          </a:solidFill>
        </p:spPr>
        <p:txBody>
          <a:bodyPr wrap="square" lIns="0" tIns="0" rIns="0" bIns="0" rtlCol="0"/>
          <a:lstStyle/>
          <a:p>
            <a:endParaRPr/>
          </a:p>
        </p:txBody>
      </p:sp>
      <p:sp>
        <p:nvSpPr>
          <p:cNvPr id="2" name="Holder 2"/>
          <p:cNvSpPr>
            <a:spLocks noGrp="1"/>
          </p:cNvSpPr>
          <p:nvPr>
            <p:ph type="ctrTitle"/>
          </p:nvPr>
        </p:nvSpPr>
        <p:spPr>
          <a:xfrm>
            <a:off x="1280541" y="697229"/>
            <a:ext cx="9630917" cy="574040"/>
          </a:xfrm>
          <a:prstGeom prst="rect">
            <a:avLst/>
          </a:prstGeom>
        </p:spPr>
        <p:txBody>
          <a:bodyPr wrap="square" lIns="0" tIns="0" rIns="0" bIns="0">
            <a:spAutoFit/>
          </a:bodyPr>
          <a:lstStyle>
            <a:lvl1pPr>
              <a:defRPr sz="3600" b="1" i="0">
                <a:solidFill>
                  <a:srgbClr val="001F5F"/>
                </a:solidFill>
                <a:latin typeface="Carlito"/>
                <a:cs typeface="Carlito"/>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1F5F"/>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1F5F"/>
                </a:solidFill>
                <a:latin typeface="Carlito"/>
                <a:cs typeface="Carlit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034016" y="6045708"/>
            <a:ext cx="1716024" cy="451104"/>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838961" y="761"/>
            <a:ext cx="0" cy="1276350"/>
          </a:xfrm>
          <a:custGeom>
            <a:avLst/>
            <a:gdLst/>
            <a:ahLst/>
            <a:cxnLst/>
            <a:rect l="l" t="t" r="r" b="b"/>
            <a:pathLst>
              <a:path h="1276350">
                <a:moveTo>
                  <a:pt x="0" y="0"/>
                </a:moveTo>
                <a:lnTo>
                  <a:pt x="0" y="1276350"/>
                </a:lnTo>
              </a:path>
            </a:pathLst>
          </a:custGeom>
          <a:ln w="28575">
            <a:solidFill>
              <a:srgbClr val="FFC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001F5F"/>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034016" y="6045708"/>
            <a:ext cx="1716024" cy="451104"/>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838961" y="761"/>
            <a:ext cx="0" cy="1276350"/>
          </a:xfrm>
          <a:custGeom>
            <a:avLst/>
            <a:gdLst/>
            <a:ahLst/>
            <a:cxnLst/>
            <a:rect l="l" t="t" r="r" b="b"/>
            <a:pathLst>
              <a:path h="1276350">
                <a:moveTo>
                  <a:pt x="0" y="0"/>
                </a:moveTo>
                <a:lnTo>
                  <a:pt x="0" y="1276350"/>
                </a:lnTo>
              </a:path>
            </a:pathLst>
          </a:custGeom>
          <a:ln w="28575">
            <a:solidFill>
              <a:srgbClr val="FFC000"/>
            </a:solidFill>
          </a:ln>
        </p:spPr>
        <p:txBody>
          <a:bodyPr wrap="square" lIns="0" tIns="0" rIns="0" bIns="0" rtlCol="0"/>
          <a:lstStyle/>
          <a:p>
            <a:endParaRPr/>
          </a:p>
        </p:txBody>
      </p:sp>
      <p:sp>
        <p:nvSpPr>
          <p:cNvPr id="18" name="bg object 18"/>
          <p:cNvSpPr/>
          <p:nvPr/>
        </p:nvSpPr>
        <p:spPr>
          <a:xfrm>
            <a:off x="2142317" y="659342"/>
            <a:ext cx="7969871" cy="3901134"/>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034016" y="6045708"/>
            <a:ext cx="1716024" cy="45110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84223" y="753821"/>
            <a:ext cx="9623552" cy="1068705"/>
          </a:xfrm>
          <a:prstGeom prst="rect">
            <a:avLst/>
          </a:prstGeom>
        </p:spPr>
        <p:txBody>
          <a:bodyPr wrap="square" lIns="0" tIns="0" rIns="0" bIns="0">
            <a:spAutoFit/>
          </a:bodyPr>
          <a:lstStyle>
            <a:lvl1pPr>
              <a:defRPr sz="3600" b="1" i="0">
                <a:solidFill>
                  <a:srgbClr val="001F5F"/>
                </a:solidFill>
                <a:latin typeface="Carlito"/>
                <a:cs typeface="Carlito"/>
              </a:defRPr>
            </a:lvl1pPr>
          </a:lstStyle>
          <a:p>
            <a:endParaRPr/>
          </a:p>
        </p:txBody>
      </p:sp>
      <p:sp>
        <p:nvSpPr>
          <p:cNvPr id="3" name="Holder 3"/>
          <p:cNvSpPr>
            <a:spLocks noGrp="1"/>
          </p:cNvSpPr>
          <p:nvPr>
            <p:ph type="body" idx="1"/>
          </p:nvPr>
        </p:nvSpPr>
        <p:spPr>
          <a:xfrm>
            <a:off x="740765" y="1587500"/>
            <a:ext cx="10454005" cy="39935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3/28/2023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europeanstudentcard.e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www.learning-agreement.e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myacademic-id.e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iki.uni-foundation.eu/pages/viewpage.action?pageId=1148823" TargetMode="External"/><Relationship Id="rId3" Type="http://schemas.openxmlformats.org/officeDocument/2006/relationships/hyperlink" Target="https://www.learning-agreement.eu/" TargetMode="External"/><Relationship Id="rId7" Type="http://schemas.openxmlformats.org/officeDocument/2006/relationships/hyperlink" Target="https://wiki.uni-foundation.eu/display/DASH/Authentication+for+Studen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myacademic-id.eu/" TargetMode="External"/><Relationship Id="rId5" Type="http://schemas.openxmlformats.org/officeDocument/2006/relationships/hyperlink" Target="https://wiki.uni-foundation.eu/display/DASH/Step-by-Step+Guide" TargetMode="External"/><Relationship Id="rId10" Type="http://schemas.openxmlformats.org/officeDocument/2006/relationships/image" Target="../media/image24.png"/><Relationship Id="rId4" Type="http://schemas.openxmlformats.org/officeDocument/2006/relationships/hyperlink" Target="https://wiki.uni-foundation.eu/display/DASH/Erasmus+Dashboard" TargetMode="Externa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hyperlink" Target="https://academy.europa.eu/local/euacademy/pages/course/community-overview.php?title=learn-the-basics-of-22-languages-with-the-online-language-suppor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2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hyperlink" Target="https://exchangeability.eu/" TargetMode="External"/><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european-agency.org/" TargetMode="External"/><Relationship Id="rId4" Type="http://schemas.openxmlformats.org/officeDocument/2006/relationships/hyperlink" Target="https://thelinknetwork.e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hyperlink" Target="https://erasmus-plus.ec.europa.eu/opportunities/opportunities-for-individuals/students/erasmus-mundus-joint-masters-scholarship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hyperlink" Target="https://www.eacea.ec.europa.eu/scholarships/erasmus-mundus-catalogue_e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marie-sklodowska-curie-actions.ec.europa.eu/actions/doctoral-network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hyperlink" Target="https://marie-sklodowska-curie-actions.ec.europa.eu/actions/postdoctoral-fellowship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hyperlink" Target="https://euraxess.ec.europa.eu/jobs/search?f%5b0%5d=job_is_eu_founded:546&amp;f%5b1%5d=job_is_eu_founded:548&amp;f%5b2%5d=job_is_eu_founded:4348&amp;f%5b3%5d=job_is_eu_founded:4349"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hyperlink" Target="https://marie-sklodowska-curie-actions.ec.europa.eu/actions/postdoctoral-fellowships"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hrdc.bg/" TargetMode="External"/><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marie-sklodowska-curie-actions.ec.europa.eu/" TargetMode="External"/><Relationship Id="rId5" Type="http://schemas.openxmlformats.org/officeDocument/2006/relationships/hyperlink" Target="https://erasmus-plus.ec.europa.eu/opportunities/opportunities-for-individuals/students/erasmus-mundus-joint-masters-scholarships" TargetMode="External"/><Relationship Id="rId4" Type="http://schemas.openxmlformats.org/officeDocument/2006/relationships/hyperlink" Target="https://erasmus-plus.ec.europa.e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erasmus@hrdc.bg" TargetMode="Externa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hyperlink" Target="http://www.hrdc.b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344400" cy="6858252"/>
            <a:chOff x="0" y="0"/>
            <a:chExt cx="12344400" cy="6858252"/>
          </a:xfrm>
        </p:grpSpPr>
        <p:sp>
          <p:nvSpPr>
            <p:cNvPr id="3" name="object 3"/>
            <p:cNvSpPr/>
            <p:nvPr/>
          </p:nvSpPr>
          <p:spPr>
            <a:xfrm>
              <a:off x="0" y="0"/>
              <a:ext cx="12344400" cy="68582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689092" y="6669022"/>
              <a:ext cx="815340" cy="189230"/>
            </a:xfrm>
            <a:custGeom>
              <a:avLst/>
              <a:gdLst/>
              <a:ahLst/>
              <a:cxnLst/>
              <a:rect l="l" t="t" r="r" b="b"/>
              <a:pathLst>
                <a:path w="815340" h="189229">
                  <a:moveTo>
                    <a:pt x="815339" y="0"/>
                  </a:moveTo>
                  <a:lnTo>
                    <a:pt x="0" y="0"/>
                  </a:lnTo>
                  <a:lnTo>
                    <a:pt x="0" y="188974"/>
                  </a:lnTo>
                  <a:lnTo>
                    <a:pt x="815339" y="188974"/>
                  </a:lnTo>
                  <a:lnTo>
                    <a:pt x="815339" y="0"/>
                  </a:lnTo>
                  <a:close/>
                </a:path>
              </a:pathLst>
            </a:custGeom>
            <a:solidFill>
              <a:srgbClr val="034EA1"/>
            </a:solidFill>
          </p:spPr>
          <p:txBody>
            <a:bodyPr wrap="square" lIns="0" tIns="0" rIns="0" bIns="0" rtlCol="0"/>
            <a:lstStyle/>
            <a:p>
              <a:endParaRPr/>
            </a:p>
          </p:txBody>
        </p:sp>
        <p:sp>
          <p:nvSpPr>
            <p:cNvPr id="7" name="object 7"/>
            <p:cNvSpPr/>
            <p:nvPr/>
          </p:nvSpPr>
          <p:spPr>
            <a:xfrm>
              <a:off x="1676400" y="2667000"/>
              <a:ext cx="8915400" cy="1356740"/>
            </a:xfrm>
            <a:custGeom>
              <a:avLst/>
              <a:gdLst/>
              <a:ahLst/>
              <a:cxnLst/>
              <a:rect l="l" t="t" r="r" b="b"/>
              <a:pathLst>
                <a:path w="9144000" h="1487804">
                  <a:moveTo>
                    <a:pt x="9144000" y="0"/>
                  </a:moveTo>
                  <a:lnTo>
                    <a:pt x="0" y="0"/>
                  </a:lnTo>
                  <a:lnTo>
                    <a:pt x="0" y="1487424"/>
                  </a:lnTo>
                  <a:lnTo>
                    <a:pt x="9144000" y="1487424"/>
                  </a:lnTo>
                  <a:lnTo>
                    <a:pt x="9144000" y="0"/>
                  </a:lnTo>
                  <a:close/>
                </a:path>
              </a:pathLst>
            </a:custGeom>
            <a:solidFill>
              <a:srgbClr val="FFFFFF">
                <a:alpha val="89802"/>
              </a:srgbClr>
            </a:solidFill>
          </p:spPr>
          <p:txBody>
            <a:bodyPr wrap="square" lIns="0" tIns="0" rIns="0" bIns="0" rtlCol="0"/>
            <a:lstStyle/>
            <a:p>
              <a:endParaRPr/>
            </a:p>
          </p:txBody>
        </p:sp>
      </p:grpSp>
      <p:sp>
        <p:nvSpPr>
          <p:cNvPr id="8" name="object 8"/>
          <p:cNvSpPr txBox="1"/>
          <p:nvPr/>
        </p:nvSpPr>
        <p:spPr>
          <a:xfrm>
            <a:off x="1058418" y="2953639"/>
            <a:ext cx="5037581" cy="718787"/>
          </a:xfrm>
          <a:prstGeom prst="rect">
            <a:avLst/>
          </a:prstGeom>
        </p:spPr>
        <p:txBody>
          <a:bodyPr vert="horz" wrap="square" lIns="0" tIns="13335" rIns="0" bIns="0" rtlCol="0">
            <a:spAutoFit/>
          </a:bodyPr>
          <a:lstStyle/>
          <a:p>
            <a:pPr marR="5080" algn="ctr" defTabSz="179388">
              <a:lnSpc>
                <a:spcPct val="100000"/>
              </a:lnSpc>
              <a:spcBef>
                <a:spcPts val="105"/>
              </a:spcBef>
            </a:pPr>
            <a:r>
              <a:rPr lang="ru-RU" sz="2250" b="1" spc="-40" dirty="0">
                <a:solidFill>
                  <a:srgbClr val="EC8D2E"/>
                </a:solidFill>
                <a:latin typeface="Arial"/>
                <a:cs typeface="Arial"/>
              </a:rPr>
              <a:t>Опитът, който  променя            живота ви, започва тук</a:t>
            </a:r>
            <a:endParaRPr sz="2250" dirty="0">
              <a:latin typeface="Arial"/>
              <a:cs typeface="Arial"/>
            </a:endParaRPr>
          </a:p>
        </p:txBody>
      </p:sp>
      <p:sp>
        <p:nvSpPr>
          <p:cNvPr id="10" name="object 10"/>
          <p:cNvSpPr/>
          <p:nvPr/>
        </p:nvSpPr>
        <p:spPr>
          <a:xfrm>
            <a:off x="6276594" y="2841498"/>
            <a:ext cx="11430" cy="878205"/>
          </a:xfrm>
          <a:custGeom>
            <a:avLst/>
            <a:gdLst/>
            <a:ahLst/>
            <a:cxnLst/>
            <a:rect l="l" t="t" r="r" b="b"/>
            <a:pathLst>
              <a:path w="11429" h="878204">
                <a:moveTo>
                  <a:pt x="0" y="0"/>
                </a:moveTo>
                <a:lnTo>
                  <a:pt x="11302" y="878077"/>
                </a:lnTo>
              </a:path>
            </a:pathLst>
          </a:custGeom>
          <a:ln w="28575">
            <a:solidFill>
              <a:srgbClr val="1E858A"/>
            </a:solidFill>
          </a:ln>
        </p:spPr>
        <p:txBody>
          <a:bodyPr wrap="square" lIns="0" tIns="0" rIns="0" bIns="0" rtlCol="0"/>
          <a:lstStyle/>
          <a:p>
            <a:endParaRPr/>
          </a:p>
        </p:txBody>
      </p:sp>
      <p:sp>
        <p:nvSpPr>
          <p:cNvPr id="11" name="object 11"/>
          <p:cNvSpPr txBox="1">
            <a:spLocks noGrp="1"/>
          </p:cNvSpPr>
          <p:nvPr>
            <p:ph type="title"/>
          </p:nvPr>
        </p:nvSpPr>
        <p:spPr>
          <a:xfrm>
            <a:off x="6934200" y="2953640"/>
            <a:ext cx="3352800" cy="689291"/>
          </a:xfrm>
          <a:prstGeom prst="rect">
            <a:avLst/>
          </a:prstGeom>
        </p:spPr>
        <p:txBody>
          <a:bodyPr vert="horz" wrap="square" lIns="0" tIns="12065" rIns="0" bIns="0" rtlCol="0">
            <a:spAutoFit/>
          </a:bodyPr>
          <a:lstStyle/>
          <a:p>
            <a:pPr marR="5080" algn="ctr">
              <a:lnSpc>
                <a:spcPct val="100000"/>
              </a:lnSpc>
              <a:spcBef>
                <a:spcPts val="95"/>
              </a:spcBef>
            </a:pPr>
            <a:r>
              <a:rPr lang="bg-BG" sz="2200" b="0" spc="-5" dirty="0">
                <a:solidFill>
                  <a:srgbClr val="0E5393"/>
                </a:solidFill>
                <a:latin typeface="Arial"/>
                <a:cs typeface="Arial"/>
              </a:rPr>
              <a:t>Програма „Еразъм +“</a:t>
            </a:r>
            <a:r>
              <a:rPr sz="2200" b="0" spc="-5" dirty="0">
                <a:solidFill>
                  <a:srgbClr val="0E5393"/>
                </a:solidFill>
                <a:latin typeface="Arial"/>
                <a:cs typeface="Arial"/>
              </a:rPr>
              <a:t> 2021-2027</a:t>
            </a:r>
            <a:endParaRPr sz="22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1066800" y="1676401"/>
            <a:ext cx="10698480" cy="7340471"/>
          </a:xfrm>
        </p:spPr>
        <p:txBody>
          <a:bodyPr/>
          <a:lstStyle/>
          <a:p>
            <a:pPr marL="269875" indent="-257810" algn="just">
              <a:lnSpc>
                <a:spcPct val="100000"/>
              </a:lnSpc>
              <a:spcBef>
                <a:spcPts val="325"/>
              </a:spcBef>
              <a:buClr>
                <a:srgbClr val="0355B0"/>
              </a:buClr>
              <a:buFont typeface="Arial"/>
              <a:buChar char="•"/>
              <a:tabLst>
                <a:tab pos="269875" algn="l"/>
                <a:tab pos="270510" algn="l"/>
              </a:tabLst>
            </a:pPr>
            <a:r>
              <a:rPr lang="ru-RU" sz="2800" dirty="0" smtClean="0">
                <a:solidFill>
                  <a:srgbClr val="013A79"/>
                </a:solidFill>
                <a:latin typeface="Verdana"/>
                <a:cs typeface="Verdana"/>
              </a:rPr>
              <a:t>Гъвкави </a:t>
            </a:r>
            <a:r>
              <a:rPr lang="ru-RU" sz="2800" dirty="0">
                <a:solidFill>
                  <a:srgbClr val="013A79"/>
                </a:solidFill>
                <a:latin typeface="Verdana"/>
                <a:cs typeface="Verdana"/>
              </a:rPr>
              <a:t>формати за мобилност</a:t>
            </a:r>
            <a:r>
              <a:rPr lang="ru-RU" sz="2800" spc="-5" dirty="0">
                <a:solidFill>
                  <a:srgbClr val="013A79"/>
                </a:solidFill>
                <a:latin typeface="Verdana"/>
                <a:cs typeface="Verdana"/>
              </a:rPr>
              <a:t>:</a:t>
            </a:r>
            <a:endParaRPr lang="ru-RU" sz="2800" dirty="0">
              <a:latin typeface="Verdana"/>
              <a:cs typeface="Verdana"/>
            </a:endParaRPr>
          </a:p>
          <a:p>
            <a:pPr marL="621665" lvl="1" algn="just">
              <a:lnSpc>
                <a:spcPct val="100000"/>
              </a:lnSpc>
              <a:spcBef>
                <a:spcPts val="325"/>
              </a:spcBef>
              <a:buClr>
                <a:srgbClr val="0355B0"/>
              </a:buClr>
              <a:tabLst>
                <a:tab pos="879475" algn="l"/>
                <a:tab pos="880110" algn="l"/>
              </a:tabLst>
            </a:pPr>
            <a:r>
              <a:rPr lang="ru-RU" sz="2800" spc="-5" dirty="0">
                <a:solidFill>
                  <a:srgbClr val="013A79"/>
                </a:solidFill>
                <a:latin typeface="Verdana"/>
                <a:cs typeface="Verdana"/>
              </a:rPr>
              <a:t>-Смесена мобилност</a:t>
            </a:r>
          </a:p>
          <a:p>
            <a:pPr marL="621665" lvl="1" algn="just">
              <a:lnSpc>
                <a:spcPct val="100000"/>
              </a:lnSpc>
              <a:spcBef>
                <a:spcPts val="325"/>
              </a:spcBef>
              <a:buClr>
                <a:srgbClr val="0355B0"/>
              </a:buClr>
              <a:tabLst>
                <a:tab pos="879475" algn="l"/>
                <a:tab pos="880110" algn="l"/>
              </a:tabLst>
            </a:pPr>
            <a:r>
              <a:rPr lang="ru-RU" sz="2800" dirty="0">
                <a:solidFill>
                  <a:srgbClr val="013A79"/>
                </a:solidFill>
                <a:latin typeface="Verdana"/>
                <a:cs typeface="Verdana"/>
              </a:rPr>
              <a:t>-Смесени интензивни програми</a:t>
            </a:r>
          </a:p>
          <a:p>
            <a:pPr marL="269875" indent="-257810" algn="just">
              <a:lnSpc>
                <a:spcPct val="100000"/>
              </a:lnSpc>
              <a:spcBef>
                <a:spcPts val="325"/>
              </a:spcBef>
              <a:buClr>
                <a:srgbClr val="0355B0"/>
              </a:buClr>
              <a:buFont typeface="Arial"/>
              <a:buChar char="•"/>
              <a:tabLst>
                <a:tab pos="269875" algn="l"/>
                <a:tab pos="270510" algn="l"/>
              </a:tabLst>
            </a:pPr>
            <a:r>
              <a:rPr lang="ru-RU" sz="2800" spc="-5" dirty="0">
                <a:solidFill>
                  <a:srgbClr val="013A79"/>
                </a:solidFill>
                <a:latin typeface="Verdana"/>
                <a:cs typeface="Verdana"/>
              </a:rPr>
              <a:t>Международна изходяща мобилност</a:t>
            </a:r>
          </a:p>
          <a:p>
            <a:pPr marL="269875" indent="-257810" algn="just">
              <a:lnSpc>
                <a:spcPct val="100000"/>
              </a:lnSpc>
              <a:spcBef>
                <a:spcPts val="325"/>
              </a:spcBef>
              <a:buClr>
                <a:srgbClr val="0355B0"/>
              </a:buClr>
              <a:buFont typeface="Arial"/>
              <a:buChar char="•"/>
              <a:tabLst>
                <a:tab pos="269875" algn="l"/>
                <a:tab pos="270510" algn="l"/>
              </a:tabLst>
            </a:pPr>
            <a:r>
              <a:rPr lang="ru-RU" sz="2800" spc="-5" dirty="0">
                <a:solidFill>
                  <a:srgbClr val="013A79"/>
                </a:solidFill>
                <a:latin typeface="Verdana"/>
                <a:cs typeface="Verdana"/>
              </a:rPr>
              <a:t>Повече възможности за мобилност на докторанти</a:t>
            </a:r>
          </a:p>
          <a:p>
            <a:pPr marL="269875" indent="-257810" algn="just">
              <a:lnSpc>
                <a:spcPct val="100000"/>
              </a:lnSpc>
              <a:spcBef>
                <a:spcPts val="325"/>
              </a:spcBef>
              <a:buClr>
                <a:srgbClr val="0355B0"/>
              </a:buClr>
              <a:buFont typeface="Arial"/>
              <a:buChar char="•"/>
              <a:tabLst>
                <a:tab pos="269875" algn="l"/>
                <a:tab pos="270510" algn="l"/>
              </a:tabLst>
            </a:pPr>
            <a:r>
              <a:rPr lang="ru-RU" sz="2800" spc="-5" dirty="0" smtClean="0">
                <a:solidFill>
                  <a:srgbClr val="013A79"/>
                </a:solidFill>
                <a:latin typeface="Verdana"/>
                <a:cs typeface="Verdana"/>
              </a:rPr>
              <a:t>Европейска </a:t>
            </a:r>
            <a:r>
              <a:rPr lang="ru-RU" sz="2800" spc="-5" dirty="0">
                <a:solidFill>
                  <a:srgbClr val="013A79"/>
                </a:solidFill>
                <a:latin typeface="Verdana"/>
                <a:cs typeface="Verdana"/>
              </a:rPr>
              <a:t>инициатива за студентски карти</a:t>
            </a:r>
          </a:p>
          <a:p>
            <a:pPr marL="269875" indent="-257810" algn="just">
              <a:lnSpc>
                <a:spcPct val="100000"/>
              </a:lnSpc>
              <a:spcBef>
                <a:spcPts val="325"/>
              </a:spcBef>
              <a:buClr>
                <a:srgbClr val="0355B0"/>
              </a:buClr>
              <a:buFont typeface="Arial"/>
              <a:buChar char="•"/>
              <a:tabLst>
                <a:tab pos="269875" algn="l"/>
                <a:tab pos="270510" algn="l"/>
              </a:tabLst>
            </a:pPr>
            <a:r>
              <a:rPr lang="ru-RU" sz="2800" spc="-10" dirty="0">
                <a:solidFill>
                  <a:srgbClr val="013A79"/>
                </a:solidFill>
                <a:latin typeface="Verdana"/>
                <a:cs typeface="Verdana"/>
              </a:rPr>
              <a:t>Ревизирани нива на безвъзмездни средства</a:t>
            </a:r>
          </a:p>
          <a:p>
            <a:pPr marL="457200" indent="-457200" algn="just">
              <a:buFontTx/>
              <a:buChar char="-"/>
            </a:pPr>
            <a:endParaRPr lang="bg-BG" sz="3200" dirty="0">
              <a:solidFill>
                <a:srgbClr val="003399"/>
              </a:solidFill>
              <a:latin typeface="Calibri" panose="020F0502020204030204" pitchFamily="34" charset="0"/>
              <a:cs typeface="Times New Roman" panose="02020603050405020304" pitchFamily="18" charset="0"/>
            </a:endParaRPr>
          </a:p>
          <a:p>
            <a:pPr algn="just"/>
            <a:endParaRPr lang="bg-BG" sz="2600" dirty="0">
              <a:solidFill>
                <a:srgbClr val="003399"/>
              </a:solidFill>
              <a:latin typeface="Calibri" panose="020F0502020204030204" pitchFamily="34" charset="0"/>
              <a:cs typeface="Times New Roman" panose="02020603050405020304" pitchFamily="18" charset="0"/>
            </a:endParaRPr>
          </a:p>
          <a:p>
            <a:pPr marL="571500" indent="-571500" algn="just">
              <a:buFontTx/>
              <a:buChar char="-"/>
            </a:pPr>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2800" dirty="0">
              <a:solidFill>
                <a:srgbClr val="003399"/>
              </a:solidFill>
            </a:endParaRPr>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bg-BG" sz="6600" dirty="0">
                  <a:solidFill>
                    <a:schemeClr val="bg1"/>
                  </a:solidFill>
                </a:rPr>
                <a:t>Новости в КА 1:</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1780023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228600" y="1676401"/>
            <a:ext cx="11536680" cy="7885236"/>
          </a:xfrm>
        </p:spPr>
        <p:txBody>
          <a:bodyPr/>
          <a:lstStyle/>
          <a:p>
            <a:pPr marL="342900" indent="-342900" defTabSz="914400" eaLnBrk="1" hangingPunct="1">
              <a:spcBef>
                <a:spcPct val="20000"/>
              </a:spcBef>
              <a:buFontTx/>
              <a:buChar char="•"/>
              <a:tabLst/>
              <a:defRPr/>
            </a:pPr>
            <a:r>
              <a:rPr lang="ru-RU" sz="2800" dirty="0">
                <a:solidFill>
                  <a:srgbClr val="333399"/>
                </a:solidFill>
                <a:latin typeface="Arial"/>
                <a:cs typeface="Arial"/>
              </a:rPr>
              <a:t>Мобилност с цел обучение – от 2 до 12 месеца;</a:t>
            </a:r>
          </a:p>
          <a:p>
            <a:pPr marL="342900" indent="-342900" defTabSz="914400" eaLnBrk="1" hangingPunct="1">
              <a:spcBef>
                <a:spcPct val="20000"/>
              </a:spcBef>
              <a:buFontTx/>
              <a:buChar char="•"/>
              <a:tabLst/>
              <a:defRPr/>
            </a:pPr>
            <a:r>
              <a:rPr lang="ru-RU" sz="2800" dirty="0">
                <a:solidFill>
                  <a:srgbClr val="333399"/>
                </a:solidFill>
                <a:latin typeface="Arial"/>
                <a:cs typeface="Arial"/>
              </a:rPr>
              <a:t>Мобилност с цел практика – от 2 до 12 месеца;</a:t>
            </a:r>
          </a:p>
          <a:p>
            <a:pPr marL="342900" indent="-342900" defTabSz="914400" eaLnBrk="1" hangingPunct="1">
              <a:spcBef>
                <a:spcPct val="20000"/>
              </a:spcBef>
              <a:buFontTx/>
              <a:buChar char="•"/>
              <a:tabLst/>
              <a:defRPr/>
            </a:pPr>
            <a:r>
              <a:rPr lang="ru-RU" sz="2800" dirty="0">
                <a:solidFill>
                  <a:srgbClr val="333399"/>
                </a:solidFill>
                <a:latin typeface="Arial"/>
                <a:cs typeface="Arial"/>
              </a:rPr>
              <a:t>Дългосрочна мобилност на докторанти (обучение и/или практика) – от 2 до 12 месеца;</a:t>
            </a:r>
          </a:p>
          <a:p>
            <a:pPr marL="342900" indent="-342900" defTabSz="914400" eaLnBrk="1" hangingPunct="1">
              <a:spcBef>
                <a:spcPct val="20000"/>
              </a:spcBef>
              <a:buFontTx/>
              <a:buChar char="•"/>
              <a:tabLst/>
              <a:defRPr/>
            </a:pPr>
            <a:r>
              <a:rPr lang="ru-RU" sz="2800" dirty="0">
                <a:solidFill>
                  <a:srgbClr val="333399"/>
                </a:solidFill>
                <a:latin typeface="Arial"/>
                <a:cs typeface="Arial"/>
              </a:rPr>
              <a:t>Краткосрочна мобилност на докторанти (обучение и/или практика) – от 5 до 30 дни;</a:t>
            </a:r>
          </a:p>
          <a:p>
            <a:pPr marL="342900" indent="-342900" defTabSz="914400" eaLnBrk="1" hangingPunct="1">
              <a:spcBef>
                <a:spcPct val="20000"/>
              </a:spcBef>
              <a:buFontTx/>
              <a:buChar char="•"/>
              <a:tabLst/>
              <a:defRPr/>
            </a:pPr>
            <a:r>
              <a:rPr lang="ru-RU" sz="2800" dirty="0">
                <a:solidFill>
                  <a:srgbClr val="333399"/>
                </a:solidFill>
                <a:latin typeface="Arial"/>
                <a:cs typeface="Arial"/>
              </a:rPr>
              <a:t>Мобилност с цел практика за наскоро завършили студенти/докторанти;</a:t>
            </a:r>
          </a:p>
          <a:p>
            <a:pPr algn="just"/>
            <a:endParaRPr lang="bg-BG" sz="3200" dirty="0">
              <a:solidFill>
                <a:srgbClr val="003399"/>
              </a:solidFill>
              <a:latin typeface="Calibri" panose="020F0502020204030204" pitchFamily="34" charset="0"/>
              <a:cs typeface="Times New Roman" panose="02020603050405020304" pitchFamily="18" charset="0"/>
            </a:endParaRPr>
          </a:p>
          <a:p>
            <a:pPr algn="just"/>
            <a:endParaRPr lang="bg-BG" sz="2600" dirty="0">
              <a:solidFill>
                <a:srgbClr val="003399"/>
              </a:solidFill>
              <a:latin typeface="Calibri" panose="020F0502020204030204" pitchFamily="34" charset="0"/>
              <a:cs typeface="Times New Roman" panose="02020603050405020304" pitchFamily="18" charset="0"/>
            </a:endParaRPr>
          </a:p>
          <a:p>
            <a:pPr marL="571500" indent="-571500" algn="just">
              <a:buFontTx/>
              <a:buChar char="-"/>
            </a:pPr>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2800" dirty="0">
              <a:solidFill>
                <a:srgbClr val="003399"/>
              </a:solidFill>
            </a:endParaRPr>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bg-BG" altLang="bg-BG" sz="6600" b="1" dirty="0">
                  <a:solidFill>
                    <a:srgbClr val="FFFFFF"/>
                  </a:solidFill>
                </a:rPr>
                <a:t>Студентската</a:t>
              </a:r>
              <a:r>
                <a:rPr lang="bg-BG" altLang="bg-BG" sz="7200" b="1" dirty="0">
                  <a:solidFill>
                    <a:srgbClr val="FFFFFF"/>
                  </a:solidFill>
                </a:rPr>
                <a:t> мобилност</a:t>
              </a:r>
            </a:p>
            <a:p>
              <a:pPr algn="ctr"/>
              <a:endParaRPr lang="bg-BG" sz="6600" dirty="0">
                <a:solidFill>
                  <a:schemeClr val="bg1"/>
                </a:solidFill>
              </a:endParaRP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701095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228600" y="1676401"/>
            <a:ext cx="11536680" cy="8279190"/>
          </a:xfrm>
        </p:spPr>
        <p:txBody>
          <a:bodyPr/>
          <a:lstStyle/>
          <a:p>
            <a:pPr eaLnBrk="1" hangingPunct="1">
              <a:lnSpc>
                <a:spcPct val="200000"/>
              </a:lnSpc>
              <a:spcBef>
                <a:spcPct val="0"/>
              </a:spcBef>
              <a:buClr>
                <a:srgbClr val="000000"/>
              </a:buClr>
              <a:buFontTx/>
              <a:buNone/>
              <a:defRPr/>
            </a:pPr>
            <a:r>
              <a:rPr lang="ru-RU" altLang="bg-BG" sz="2400" b="1" u="sng" dirty="0">
                <a:solidFill>
                  <a:srgbClr val="333399"/>
                </a:solidFill>
              </a:rPr>
              <a:t>Участие на  завършили студентите в мобилност с цел практика</a:t>
            </a:r>
            <a:r>
              <a:rPr lang="ru-RU" altLang="bg-BG" sz="2400" b="1" dirty="0">
                <a:solidFill>
                  <a:srgbClr val="333399"/>
                </a:solidFill>
              </a:rPr>
              <a:t>:</a:t>
            </a:r>
            <a:endParaRPr lang="en-US" altLang="bg-BG" sz="2400" b="1" dirty="0">
              <a:solidFill>
                <a:srgbClr val="333399"/>
              </a:solidFill>
            </a:endParaRPr>
          </a:p>
          <a:p>
            <a:pPr marL="342900" indent="-342900" eaLnBrk="1" hangingPunct="1">
              <a:lnSpc>
                <a:spcPct val="200000"/>
              </a:lnSpc>
              <a:spcBef>
                <a:spcPct val="0"/>
              </a:spcBef>
              <a:buClr>
                <a:schemeClr val="accent2">
                  <a:lumMod val="75000"/>
                </a:schemeClr>
              </a:buClr>
              <a:buFont typeface="Arial" panose="020B0604020202020204" pitchFamily="34" charset="0"/>
              <a:buChar char="•"/>
              <a:defRPr/>
            </a:pPr>
            <a:r>
              <a:rPr lang="ru-RU" altLang="bg-BG" sz="2800" dirty="0">
                <a:solidFill>
                  <a:srgbClr val="333399"/>
                </a:solidFill>
              </a:rPr>
              <a:t>селекция – от ВУ през последната година на обучение;</a:t>
            </a:r>
            <a:endParaRPr lang="en-US" altLang="bg-BG" sz="2800" dirty="0">
              <a:solidFill>
                <a:srgbClr val="333399"/>
              </a:solidFill>
            </a:endParaRPr>
          </a:p>
          <a:p>
            <a:pPr marL="342900" indent="-342900" eaLnBrk="1" hangingPunct="1">
              <a:lnSpc>
                <a:spcPct val="200000"/>
              </a:lnSpc>
              <a:spcBef>
                <a:spcPct val="0"/>
              </a:spcBef>
              <a:buClr>
                <a:schemeClr val="accent2">
                  <a:lumMod val="75000"/>
                </a:schemeClr>
              </a:buClr>
              <a:buFont typeface="Arial" panose="020B0604020202020204" pitchFamily="34" charset="0"/>
              <a:buChar char="•"/>
              <a:defRPr/>
            </a:pPr>
            <a:r>
              <a:rPr lang="ru-RU" altLang="bg-BG" sz="2800" dirty="0">
                <a:solidFill>
                  <a:srgbClr val="333399"/>
                </a:solidFill>
              </a:rPr>
              <a:t>осъществяване на практика  –  до 1 година след дипломирането; </a:t>
            </a:r>
            <a:endParaRPr lang="en-US" altLang="bg-BG" sz="2800" dirty="0">
              <a:solidFill>
                <a:srgbClr val="333399"/>
              </a:solidFill>
            </a:endParaRPr>
          </a:p>
          <a:p>
            <a:pPr marL="342900" indent="-342900" eaLnBrk="1" hangingPunct="1">
              <a:lnSpc>
                <a:spcPct val="200000"/>
              </a:lnSpc>
              <a:spcBef>
                <a:spcPct val="0"/>
              </a:spcBef>
              <a:buClr>
                <a:schemeClr val="accent2">
                  <a:lumMod val="75000"/>
                </a:schemeClr>
              </a:buClr>
              <a:buFont typeface="Arial" panose="020B0604020202020204" pitchFamily="34" charset="0"/>
              <a:buChar char="•"/>
              <a:defRPr/>
            </a:pPr>
            <a:r>
              <a:rPr lang="ru-RU" altLang="bg-BG" sz="2800" dirty="0">
                <a:solidFill>
                  <a:srgbClr val="333399"/>
                </a:solidFill>
              </a:rPr>
              <a:t>продължителността на практиката – част от максимума 12 месеца за всяка </a:t>
            </a:r>
            <a:r>
              <a:rPr lang="bg-BG" altLang="bg-BG" sz="2800" dirty="0">
                <a:solidFill>
                  <a:srgbClr val="333399"/>
                </a:solidFill>
              </a:rPr>
              <a:t>образователна степен</a:t>
            </a:r>
            <a:r>
              <a:rPr lang="ru-RU" altLang="bg-BG" sz="2800" dirty="0">
                <a:solidFill>
                  <a:srgbClr val="333399"/>
                </a:solidFill>
              </a:rPr>
              <a:t>.</a:t>
            </a:r>
            <a:endParaRPr lang="ru-RU" altLang="bg-BG" sz="2400" b="1" dirty="0">
              <a:solidFill>
                <a:srgbClr val="333399"/>
              </a:solidFill>
            </a:endParaRPr>
          </a:p>
          <a:p>
            <a:pPr algn="just"/>
            <a:endParaRPr lang="bg-BG" sz="3200" dirty="0" smtClean="0">
              <a:solidFill>
                <a:srgbClr val="003399"/>
              </a:solidFill>
              <a:latin typeface="Calibri" panose="020F0502020204030204" pitchFamily="34" charset="0"/>
              <a:cs typeface="Times New Roman" panose="02020603050405020304" pitchFamily="18" charset="0"/>
            </a:endParaRPr>
          </a:p>
          <a:p>
            <a:pPr algn="just"/>
            <a:endParaRPr lang="bg-BG" sz="2600" dirty="0">
              <a:solidFill>
                <a:srgbClr val="003399"/>
              </a:solidFill>
              <a:latin typeface="Calibri" panose="020F0502020204030204" pitchFamily="34" charset="0"/>
              <a:cs typeface="Times New Roman" panose="02020603050405020304" pitchFamily="18" charset="0"/>
            </a:endParaRPr>
          </a:p>
          <a:p>
            <a:pPr marL="571500" indent="-571500" algn="just">
              <a:buFontTx/>
              <a:buChar char="-"/>
            </a:pPr>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2800" dirty="0">
              <a:solidFill>
                <a:srgbClr val="003399"/>
              </a:solidFill>
            </a:endParaRPr>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2500"/>
                </a:spcBef>
              </a:pPr>
              <a:r>
                <a:rPr lang="bg-BG" altLang="bg-BG" sz="3600" b="1" dirty="0">
                  <a:solidFill>
                    <a:srgbClr val="FFFFFF"/>
                  </a:solidFill>
                </a:rPr>
                <a:t>Мобилност на наскоро завършили – </a:t>
              </a:r>
              <a:r>
                <a:rPr lang="en-US" altLang="bg-BG" sz="3600" b="1" dirty="0" smtClean="0">
                  <a:solidFill>
                    <a:srgbClr val="FFFFFF"/>
                  </a:solidFill>
                </a:rPr>
                <a:t>Recent </a:t>
              </a:r>
              <a:r>
                <a:rPr lang="en-US" altLang="bg-BG" sz="3600" b="1" dirty="0">
                  <a:solidFill>
                    <a:srgbClr val="FFFFFF"/>
                  </a:solidFill>
                </a:rPr>
                <a:t>graduates</a:t>
              </a:r>
            </a:p>
            <a:p>
              <a:pPr algn="ctr"/>
              <a:endParaRPr lang="bg-BG" sz="5400" dirty="0">
                <a:solidFill>
                  <a:schemeClr val="bg1"/>
                </a:solidFill>
              </a:endParaRP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374825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381000" y="1600201"/>
            <a:ext cx="11384280" cy="4247317"/>
          </a:xfrm>
        </p:spPr>
        <p:txBody>
          <a:bodyPr/>
          <a:lstStyle/>
          <a:p>
            <a:pPr algn="ctr"/>
            <a:r>
              <a:rPr lang="bg-BG" sz="2800" b="1" dirty="0" smtClean="0">
                <a:solidFill>
                  <a:srgbClr val="003399"/>
                </a:solidFill>
                <a:latin typeface="Calibri" panose="020F0502020204030204" pitchFamily="34" charset="0"/>
                <a:cs typeface="Times New Roman" panose="02020603050405020304" pitchFamily="18" charset="0"/>
              </a:rPr>
              <a:t>Определение…..</a:t>
            </a:r>
            <a:endParaRPr lang="bg-BG" sz="2000" dirty="0">
              <a:latin typeface="Calibri" panose="020F0502020204030204" pitchFamily="34" charset="0"/>
              <a:cs typeface="Times New Roman" panose="02020603050405020304" pitchFamily="18" charset="0"/>
            </a:endParaRPr>
          </a:p>
          <a:p>
            <a:pPr algn="ctr"/>
            <a:r>
              <a:rPr lang="bg-BG" sz="2800" b="1" dirty="0">
                <a:solidFill>
                  <a:srgbClr val="003399"/>
                </a:solidFill>
                <a:latin typeface="Calibri" panose="020F0502020204030204" pitchFamily="34" charset="0"/>
                <a:cs typeface="Times New Roman" panose="02020603050405020304" pitchFamily="18" charset="0"/>
              </a:rPr>
              <a:t>Допустими участници? </a:t>
            </a:r>
            <a:endParaRPr lang="bg-BG" sz="2800" b="1" dirty="0" smtClean="0">
              <a:solidFill>
                <a:srgbClr val="003399"/>
              </a:solidFill>
              <a:latin typeface="Calibri" panose="020F0502020204030204" pitchFamily="34" charset="0"/>
              <a:cs typeface="Times New Roman" panose="02020603050405020304" pitchFamily="18" charset="0"/>
            </a:endParaRPr>
          </a:p>
          <a:p>
            <a:pPr algn="ctr"/>
            <a:r>
              <a:rPr lang="bg-BG" sz="2200" b="1" dirty="0" smtClean="0">
                <a:solidFill>
                  <a:srgbClr val="FF0000"/>
                </a:solidFill>
                <a:latin typeface="Calibri" panose="020F0502020204030204" pitchFamily="34" charset="0"/>
                <a:cs typeface="Times New Roman" panose="02020603050405020304" pitchFamily="18" charset="0"/>
              </a:rPr>
              <a:t>!  </a:t>
            </a:r>
            <a:r>
              <a:rPr lang="bg-BG" sz="2200" b="1" dirty="0">
                <a:solidFill>
                  <a:srgbClr val="003399"/>
                </a:solidFill>
                <a:latin typeface="Calibri" panose="020F0502020204030204" pitchFamily="34" charset="0"/>
                <a:cs typeface="Times New Roman" panose="02020603050405020304" pitchFamily="18" charset="0"/>
              </a:rPr>
              <a:t>Продължителност на краткосрочната физическа мобилност – от 5 до 30 дни</a:t>
            </a:r>
          </a:p>
          <a:p>
            <a:pPr algn="ctr"/>
            <a:r>
              <a:rPr lang="bg-BG" sz="2200" b="1" dirty="0" smtClean="0">
                <a:solidFill>
                  <a:srgbClr val="FF0000"/>
                </a:solidFill>
                <a:latin typeface="Calibri" panose="020F0502020204030204" pitchFamily="34" charset="0"/>
                <a:cs typeface="Times New Roman" panose="02020603050405020304" pitchFamily="18" charset="0"/>
              </a:rPr>
              <a:t>!</a:t>
            </a:r>
            <a:r>
              <a:rPr lang="bg-BG" sz="2200" b="1" dirty="0" smtClean="0">
                <a:solidFill>
                  <a:srgbClr val="003399"/>
                </a:solidFill>
                <a:latin typeface="Calibri" panose="020F0502020204030204" pitchFamily="34" charset="0"/>
                <a:cs typeface="Times New Roman" panose="02020603050405020304" pitchFamily="18" charset="0"/>
              </a:rPr>
              <a:t>  </a:t>
            </a:r>
            <a:r>
              <a:rPr lang="bg-BG" sz="2200" b="1" dirty="0">
                <a:solidFill>
                  <a:srgbClr val="003399"/>
                </a:solidFill>
                <a:latin typeface="Calibri" panose="020F0502020204030204" pitchFamily="34" charset="0"/>
                <a:cs typeface="Times New Roman" panose="02020603050405020304" pitchFamily="18" charset="0"/>
              </a:rPr>
              <a:t>Двата компонента</a:t>
            </a:r>
            <a:r>
              <a:rPr lang="en-GB" sz="2200" b="1" dirty="0">
                <a:solidFill>
                  <a:srgbClr val="003399"/>
                </a:solidFill>
                <a:latin typeface="Calibri" panose="020F0502020204030204" pitchFamily="34" charset="0"/>
                <a:cs typeface="Times New Roman" panose="02020603050405020304" pitchFamily="18" charset="0"/>
              </a:rPr>
              <a:t> </a:t>
            </a:r>
            <a:r>
              <a:rPr lang="bg-BG" sz="2200" b="1" dirty="0">
                <a:solidFill>
                  <a:srgbClr val="003399"/>
                </a:solidFill>
                <a:latin typeface="Calibri" panose="020F0502020204030204" pitchFamily="34" charset="0"/>
                <a:cs typeface="Times New Roman" panose="02020603050405020304" pitchFamily="18" charset="0"/>
              </a:rPr>
              <a:t>трябва да носят минимум 3 </a:t>
            </a:r>
            <a:r>
              <a:rPr lang="en-GB" sz="2200" b="1" dirty="0">
                <a:solidFill>
                  <a:srgbClr val="003399"/>
                </a:solidFill>
                <a:latin typeface="Calibri" panose="020F0502020204030204" pitchFamily="34" charset="0"/>
                <a:cs typeface="Times New Roman" panose="02020603050405020304" pitchFamily="18" charset="0"/>
              </a:rPr>
              <a:t>ECTS </a:t>
            </a:r>
            <a:r>
              <a:rPr lang="bg-BG" sz="2200" b="1" dirty="0">
                <a:solidFill>
                  <a:srgbClr val="003399"/>
                </a:solidFill>
                <a:latin typeface="Calibri" panose="020F0502020204030204" pitchFamily="34" charset="0"/>
                <a:cs typeface="Times New Roman" panose="02020603050405020304" pitchFamily="18" charset="0"/>
              </a:rPr>
              <a:t>кредита за студентите</a:t>
            </a:r>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2800" dirty="0">
              <a:solidFill>
                <a:srgbClr val="003399"/>
              </a:solidFill>
            </a:endParaRPr>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bg-BG" sz="6000" dirty="0">
                  <a:solidFill>
                    <a:schemeClr val="bg1"/>
                  </a:solidFill>
                </a:rPr>
                <a:t>Смесени студентски мобилности</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125708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403860" y="1605374"/>
            <a:ext cx="11384280" cy="5539978"/>
          </a:xfrm>
        </p:spPr>
        <p:txBody>
          <a:bodyPr/>
          <a:lstStyle/>
          <a:p>
            <a:pPr algn="l"/>
            <a:r>
              <a:rPr lang="bg-BG" sz="2200" b="1" dirty="0">
                <a:solidFill>
                  <a:srgbClr val="003399"/>
                </a:solidFill>
                <a:latin typeface="Calibri" panose="020F0502020204030204" pitchFamily="34" charset="0"/>
                <a:cs typeface="Times New Roman" panose="02020603050405020304" pitchFamily="18" charset="0"/>
              </a:rPr>
              <a:t>    </a:t>
            </a:r>
            <a:r>
              <a:rPr lang="bg-BG" sz="3600" b="1" dirty="0">
                <a:solidFill>
                  <a:srgbClr val="003399"/>
                </a:solidFill>
              </a:rPr>
              <a:t>Продължителност на </a:t>
            </a:r>
            <a:r>
              <a:rPr lang="bg-BG" sz="3600" b="1" dirty="0" smtClean="0">
                <a:solidFill>
                  <a:srgbClr val="003399"/>
                </a:solidFill>
              </a:rPr>
              <a:t>дейността</a:t>
            </a:r>
            <a:r>
              <a:rPr lang="en-US" sz="3600" b="1" dirty="0" smtClean="0">
                <a:solidFill>
                  <a:srgbClr val="003399"/>
                </a:solidFill>
              </a:rPr>
              <a:t>:</a:t>
            </a:r>
            <a:endParaRPr lang="bg-BG" sz="3600" b="1" dirty="0">
              <a:solidFill>
                <a:srgbClr val="003399"/>
              </a:solidFill>
            </a:endParaRPr>
          </a:p>
          <a:p>
            <a:pPr algn="just"/>
            <a:r>
              <a:rPr lang="bg-BG" sz="3200" dirty="0"/>
              <a:t>   </a:t>
            </a:r>
            <a:r>
              <a:rPr lang="bg-BG" sz="2800" dirty="0"/>
              <a:t>Физическа мобилност от 5 до 30 дни от продължителността на програмата. Не са определени критерии за допустимост за продължителността на виртуалния компонент, но съчетаната виртуална и физическа мобилност трябва да носи </a:t>
            </a:r>
            <a:r>
              <a:rPr lang="bg-BG" sz="2800" b="1" dirty="0"/>
              <a:t>минимум 3 ECTS кредита </a:t>
            </a:r>
            <a:r>
              <a:rPr lang="bg-BG" sz="2800" dirty="0"/>
              <a:t>за студентите.</a:t>
            </a:r>
          </a:p>
          <a:p>
            <a:pPr algn="just"/>
            <a:r>
              <a:rPr lang="bg-BG" sz="2800" b="1" dirty="0"/>
              <a:t>    </a:t>
            </a:r>
            <a:r>
              <a:rPr lang="bg-BG" sz="3600" b="1" dirty="0">
                <a:solidFill>
                  <a:srgbClr val="003399"/>
                </a:solidFill>
              </a:rPr>
              <a:t>Място (места) на изпълнение на дейността</a:t>
            </a:r>
          </a:p>
          <a:p>
            <a:pPr algn="just"/>
            <a:r>
              <a:rPr lang="bg-BG" sz="2800" dirty="0"/>
              <a:t>    Физическата дейност може да се осъществява в приемащото ВУ или на всяко друго място в държавата на приемащото ВУ.</a:t>
            </a:r>
            <a:endParaRPr lang="bg-BG" sz="2800" b="1" dirty="0"/>
          </a:p>
          <a:p>
            <a:pPr algn="just"/>
            <a:endParaRPr lang="bg-BG" sz="3200" dirty="0">
              <a:solidFill>
                <a:srgbClr val="003399"/>
              </a:solidFill>
              <a:latin typeface="Calibri" panose="020F0502020204030204" pitchFamily="34" charset="0"/>
              <a:cs typeface="Times New Roman" panose="02020603050405020304" pitchFamily="18" charset="0"/>
            </a:endParaRPr>
          </a:p>
          <a:p>
            <a:pPr algn="just"/>
            <a:endParaRPr lang="bg-BG" sz="2800" dirty="0">
              <a:solidFill>
                <a:srgbClr val="003399"/>
              </a:solidFill>
              <a:latin typeface="Calibri" panose="020F0502020204030204" pitchFamily="34" charset="0"/>
              <a:cs typeface="Times New Roman" panose="02020603050405020304" pitchFamily="18" charset="0"/>
            </a:endParaRPr>
          </a:p>
          <a:p>
            <a:pPr algn="just"/>
            <a:r>
              <a:rPr lang="bg-BG" sz="2800" dirty="0">
                <a:solidFill>
                  <a:srgbClr val="003399"/>
                </a:solidFill>
              </a:rPr>
              <a:t> </a:t>
            </a:r>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bg-BG" sz="4400" dirty="0" smtClean="0">
                  <a:solidFill>
                    <a:schemeClr val="bg1"/>
                  </a:solidFill>
                </a:rPr>
                <a:t>Смесени </a:t>
              </a:r>
              <a:r>
                <a:rPr lang="bg-BG" sz="4400" dirty="0">
                  <a:solidFill>
                    <a:schemeClr val="bg1"/>
                  </a:solidFill>
                </a:rPr>
                <a:t>интензивни програми</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3761708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4138211" y="1981200"/>
            <a:ext cx="7608596" cy="1234038"/>
          </a:xfrm>
        </p:spPr>
        <p:txBody>
          <a:bodyPr/>
          <a:lstStyle/>
          <a:p>
            <a:pPr algn="just"/>
            <a:r>
              <a:rPr lang="bg-BG" sz="2200" b="1" dirty="0">
                <a:solidFill>
                  <a:srgbClr val="003399"/>
                </a:solidFill>
                <a:latin typeface="Calibri" panose="020F0502020204030204" pitchFamily="34" charset="0"/>
                <a:cs typeface="Times New Roman" panose="02020603050405020304" pitchFamily="18" charset="0"/>
              </a:rPr>
              <a:t>    </a:t>
            </a:r>
            <a:r>
              <a:rPr lang="bg-BG" sz="3200" b="1" dirty="0">
                <a:solidFill>
                  <a:srgbClr val="003399"/>
                </a:solidFill>
              </a:rPr>
              <a:t>Други необходими </a:t>
            </a:r>
            <a:r>
              <a:rPr lang="bg-BG" sz="3200" b="1" dirty="0" smtClean="0">
                <a:solidFill>
                  <a:srgbClr val="003399"/>
                </a:solidFill>
              </a:rPr>
              <a:t>критерии…..</a:t>
            </a:r>
            <a:endParaRPr lang="bg-BG" sz="3200" b="1" dirty="0">
              <a:solidFill>
                <a:srgbClr val="003399"/>
              </a:solidFill>
            </a:endParaRPr>
          </a:p>
          <a:p>
            <a:pPr algn="just"/>
            <a:r>
              <a:rPr lang="bg-BG" sz="2100" b="1" kern="150" dirty="0" smtClean="0">
                <a:solidFill>
                  <a:srgbClr val="003399"/>
                </a:solidFill>
                <a:effectLst/>
                <a:latin typeface="Calibri" panose="020F0502020204030204" pitchFamily="34" charset="0"/>
                <a:ea typeface="Times New Roman" panose="02020603050405020304" pitchFamily="18" charset="0"/>
                <a:cs typeface="Tahoma" panose="020B0604030504040204" pitchFamily="34" charset="0"/>
              </a:rPr>
              <a:t>Смесените </a:t>
            </a:r>
            <a:r>
              <a:rPr lang="bg-BG" sz="2100" b="1" kern="150" dirty="0">
                <a:solidFill>
                  <a:srgbClr val="003399"/>
                </a:solidFill>
                <a:effectLst/>
                <a:latin typeface="Calibri" panose="020F0502020204030204" pitchFamily="34" charset="0"/>
                <a:ea typeface="Times New Roman" panose="02020603050405020304" pitchFamily="18" charset="0"/>
                <a:cs typeface="Tahoma" panose="020B0604030504040204" pitchFamily="34" charset="0"/>
              </a:rPr>
              <a:t>интензивни програми трябва да носят минимум 3 ECTS кредита за студентите.</a:t>
            </a:r>
            <a:endParaRPr lang="en-GB" sz="2100" b="1" kern="150" dirty="0">
              <a:solidFill>
                <a:srgbClr val="003399"/>
              </a:solidFill>
              <a:effectLst/>
              <a:latin typeface="Calibri" panose="020F0502020204030204" pitchFamily="34" charset="0"/>
              <a:ea typeface="Times New Roman" panose="02020603050405020304" pitchFamily="18" charset="0"/>
              <a:cs typeface="Tahoma" panose="020B0604030504040204" pitchFamily="34" charset="0"/>
            </a:endParaRPr>
          </a:p>
          <a:p>
            <a:pPr algn="just"/>
            <a:r>
              <a:rPr lang="bg-BG" sz="2100" kern="150" dirty="0">
                <a:effectLst/>
                <a:latin typeface="Calibri" panose="020F0502020204030204" pitchFamily="34" charset="0"/>
                <a:ea typeface="Times New Roman" panose="02020603050405020304" pitchFamily="18" charset="0"/>
                <a:cs typeface="Tahoma" panose="020B0604030504040204" pitchFamily="34" charset="0"/>
              </a:rPr>
              <a:t>    </a:t>
            </a:r>
            <a:r>
              <a:rPr lang="bg-BG" sz="2800" dirty="0" smtClean="0">
                <a:solidFill>
                  <a:srgbClr val="003399"/>
                </a:solidFill>
              </a:rPr>
              <a:t> </a:t>
            </a:r>
            <a:endParaRPr lang="bg-BG" sz="2800" dirty="0">
              <a:solidFill>
                <a:srgbClr val="003399"/>
              </a:solidFill>
            </a:endParaRPr>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bg-BG" sz="4400" dirty="0">
                  <a:solidFill>
                    <a:schemeClr val="bg1"/>
                  </a:solidFill>
                </a:rPr>
                <a:t>Смесени интензивни програми</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386460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228600" y="1828800"/>
            <a:ext cx="11384280" cy="1815882"/>
          </a:xfrm>
        </p:spPr>
        <p:txBody>
          <a:bodyPr/>
          <a:lstStyle/>
          <a:p>
            <a:pPr algn="just"/>
            <a:r>
              <a:rPr lang="bg-BG" sz="2200" b="1" dirty="0">
                <a:solidFill>
                  <a:srgbClr val="003399"/>
                </a:solidFill>
                <a:latin typeface="Calibri" panose="020F0502020204030204" pitchFamily="34" charset="0"/>
                <a:cs typeface="Times New Roman" panose="02020603050405020304" pitchFamily="18" charset="0"/>
              </a:rPr>
              <a:t> </a:t>
            </a:r>
            <a:r>
              <a:rPr lang="bg-BG" sz="2000" b="1" dirty="0">
                <a:solidFill>
                  <a:srgbClr val="003399"/>
                </a:solidFill>
                <a:latin typeface="Calibri" panose="020F0502020204030204" pitchFamily="34" charset="0"/>
                <a:cs typeface="Times New Roman" panose="02020603050405020304" pitchFamily="18" charset="0"/>
              </a:rPr>
              <a:t>   </a:t>
            </a:r>
            <a:endParaRPr lang="ru-RU" sz="2400" dirty="0" smtClean="0"/>
          </a:p>
          <a:p>
            <a:pPr algn="just"/>
            <a:r>
              <a:rPr lang="ru-RU" sz="2400" dirty="0"/>
              <a:t>С</a:t>
            </a:r>
            <a:r>
              <a:rPr lang="ru-RU" sz="2400" dirty="0" smtClean="0"/>
              <a:t> </a:t>
            </a:r>
            <a:r>
              <a:rPr lang="ru-RU" sz="2400" dirty="0"/>
              <a:t>нея се предоставят повече възможности на студентите и персонала да получат международен опит и да придобият умения, ориентирани към развитието в бъдещето, и други подходящи умения в целия свят. </a:t>
            </a:r>
            <a:endParaRPr lang="ru-RU" sz="2400" dirty="0" smtClean="0"/>
          </a:p>
          <a:p>
            <a:pPr algn="just"/>
            <a:endParaRPr lang="ru-RU"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bg-BG" sz="4400" dirty="0">
                  <a:solidFill>
                    <a:schemeClr val="bg1"/>
                  </a:solidFill>
                </a:rPr>
                <a:t>Международна изходяща мобилност</a:t>
              </a:r>
            </a:p>
            <a:p>
              <a:pPr algn="ctr"/>
              <a:r>
                <a:rPr lang="ru-RU" sz="2800" dirty="0">
                  <a:solidFill>
                    <a:schemeClr val="bg1"/>
                  </a:solidFill>
                </a:rPr>
                <a:t>Мобилност от държави по </a:t>
              </a:r>
              <a:r>
                <a:rPr lang="bg-BG" sz="2800" dirty="0">
                  <a:solidFill>
                    <a:schemeClr val="bg1"/>
                  </a:solidFill>
                </a:rPr>
                <a:t>П</a:t>
              </a:r>
              <a:r>
                <a:rPr lang="ru-RU" sz="2800" dirty="0" smtClean="0">
                  <a:solidFill>
                    <a:schemeClr val="bg1"/>
                  </a:solidFill>
                </a:rPr>
                <a:t>рограмата </a:t>
              </a:r>
              <a:r>
                <a:rPr lang="ru-RU" sz="2800" dirty="0">
                  <a:solidFill>
                    <a:schemeClr val="bg1"/>
                  </a:solidFill>
                </a:rPr>
                <a:t>„Еразъм+“ към държави партньори</a:t>
              </a:r>
              <a:endParaRPr lang="bg-BG" sz="2800" dirty="0">
                <a:solidFill>
                  <a:schemeClr val="bg1"/>
                </a:solidFill>
              </a:endParaRP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4173008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708660" y="1828799"/>
            <a:ext cx="10774680" cy="4108817"/>
          </a:xfrm>
        </p:spPr>
        <p:txBody>
          <a:bodyPr/>
          <a:lstStyle/>
          <a:p>
            <a:pPr lvl="0" algn="l">
              <a:spcBef>
                <a:spcPts val="1200"/>
              </a:spcBef>
              <a:spcAft>
                <a:spcPts val="1800"/>
              </a:spcAft>
            </a:pPr>
            <a:r>
              <a:rPr lang="ru-RU" sz="2200" b="1" dirty="0">
                <a:solidFill>
                  <a:srgbClr val="3333CC"/>
                </a:solidFill>
                <a:latin typeface="Calibri" panose="020F0502020204030204" pitchFamily="34" charset="0"/>
                <a:cs typeface="Times New Roman" panose="02020603050405020304" pitchFamily="18" charset="0"/>
              </a:rPr>
              <a:t>      </a:t>
            </a:r>
            <a:r>
              <a:rPr lang="ru-RU" sz="3600" b="1" dirty="0">
                <a:solidFill>
                  <a:srgbClr val="0033CC"/>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xmlns="" val="tx"/>
                    </a:ext>
                  </a:extLst>
                </a:hlinkClick>
              </a:rPr>
              <a:t>Европейска студентска карта</a:t>
            </a:r>
            <a:endParaRPr lang="ru-RU" sz="3600" b="1" dirty="0">
              <a:solidFill>
                <a:srgbClr val="0033CC"/>
              </a:solidFill>
              <a:latin typeface="Verdana" panose="020B0604030504040204" pitchFamily="34" charset="0"/>
              <a:ea typeface="Verdana" panose="020B0604030504040204" pitchFamily="34" charset="0"/>
              <a:cs typeface="Verdana" panose="020B0604030504040204" pitchFamily="34" charset="0"/>
            </a:endParaRPr>
          </a:p>
          <a:p>
            <a:pPr marL="342900" lvl="0" indent="-342900" algn="l">
              <a:spcBef>
                <a:spcPts val="1200"/>
              </a:spcBef>
              <a:spcAft>
                <a:spcPts val="1200"/>
              </a:spcAft>
              <a:buFontTx/>
              <a:buChar char="-"/>
            </a:pPr>
            <a:r>
              <a:rPr lang="ru-RU" sz="3200" dirty="0">
                <a:ea typeface="Verdana" panose="020B0604030504040204" pitchFamily="34" charset="0"/>
                <a:cs typeface="Verdana" panose="020B0604030504040204" pitchFamily="34" charset="0"/>
              </a:rPr>
              <a:t>Единна точка за достъп за студенти, посредством мобилно приложение</a:t>
            </a:r>
          </a:p>
          <a:p>
            <a:pPr marL="342900" lvl="0" indent="-342900" algn="l">
              <a:spcBef>
                <a:spcPts val="1200"/>
              </a:spcBef>
              <a:spcAft>
                <a:spcPts val="1200"/>
              </a:spcAft>
              <a:buFontTx/>
              <a:buChar char="-"/>
            </a:pPr>
            <a:r>
              <a:rPr lang="ru-RU" sz="3200" dirty="0">
                <a:ea typeface="Verdana" panose="020B0604030504040204" pitchFamily="34" charset="0"/>
                <a:cs typeface="Verdana" panose="020B0604030504040204" pitchFamily="34" charset="0"/>
              </a:rPr>
              <a:t>Улеснен (онлайн) административен процес </a:t>
            </a:r>
            <a:endParaRPr lang="en-US" sz="3200" dirty="0">
              <a:ea typeface="Verdana" panose="020B0604030504040204" pitchFamily="34" charset="0"/>
              <a:cs typeface="Verdana" panose="020B0604030504040204" pitchFamily="34" charset="0"/>
            </a:endParaRPr>
          </a:p>
          <a:p>
            <a:pPr marL="342900" lvl="0" indent="-342900" algn="l">
              <a:spcBef>
                <a:spcPts val="1200"/>
              </a:spcBef>
              <a:spcAft>
                <a:spcPts val="1200"/>
              </a:spcAft>
              <a:buFontTx/>
              <a:buChar char="-"/>
            </a:pPr>
            <a:r>
              <a:rPr lang="bg-BG" sz="3200" dirty="0">
                <a:ea typeface="Verdana" panose="020B0604030504040204" pitchFamily="34" charset="0"/>
                <a:cs typeface="Verdana" panose="020B0604030504040204" pitchFamily="34" charset="0"/>
              </a:rPr>
              <a:t>П</a:t>
            </a:r>
            <a:r>
              <a:rPr lang="ru-RU" sz="3200" dirty="0">
                <a:ea typeface="Verdana" panose="020B0604030504040204" pitchFamily="34" charset="0"/>
                <a:cs typeface="Verdana" panose="020B0604030504040204" pitchFamily="34" charset="0"/>
              </a:rPr>
              <a:t>ризнаване на кредити (</a:t>
            </a:r>
            <a:r>
              <a:rPr lang="en-US" sz="3200" dirty="0">
                <a:ea typeface="Verdana" panose="020B0604030504040204" pitchFamily="34" charset="0"/>
                <a:cs typeface="Verdana" panose="020B0604030504040204" pitchFamily="34" charset="0"/>
              </a:rPr>
              <a:t>ECTS)</a:t>
            </a:r>
            <a:endParaRPr lang="ru-RU" sz="3200" dirty="0">
              <a:ea typeface="Verdana" panose="020B0604030504040204" pitchFamily="34" charset="0"/>
              <a:cs typeface="Verdana" panose="020B0604030504040204" pitchFamily="34" charset="0"/>
            </a:endParaRPr>
          </a:p>
          <a:p>
            <a:pPr algn="just"/>
            <a:endParaRPr lang="bg-BG" sz="28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800" dirty="0">
                  <a:solidFill>
                    <a:schemeClr val="bg1"/>
                  </a:solidFill>
                </a:rPr>
                <a:t>Дигитализация на висшето образование</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4"/>
          <a:stretch>
            <a:fillRect/>
          </a:stretch>
        </p:blipFill>
        <p:spPr>
          <a:xfrm>
            <a:off x="9936480" y="5973410"/>
            <a:ext cx="1828800" cy="740379"/>
          </a:xfrm>
          <a:prstGeom prst="rect">
            <a:avLst/>
          </a:prstGeom>
        </p:spPr>
      </p:pic>
      <p:pic>
        <p:nvPicPr>
          <p:cNvPr id="8" name="Picture 7"/>
          <p:cNvPicPr>
            <a:picLocks noChangeAspect="1"/>
          </p:cNvPicPr>
          <p:nvPr/>
        </p:nvPicPr>
        <p:blipFill>
          <a:blip r:embed="rId5"/>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2355627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228600" y="1603841"/>
            <a:ext cx="11536680" cy="2862322"/>
          </a:xfrm>
        </p:spPr>
        <p:txBody>
          <a:bodyPr/>
          <a:lstStyle/>
          <a:p>
            <a:pPr marL="457200" lvl="0" indent="-457200" algn="just">
              <a:spcBef>
                <a:spcPts val="1200"/>
              </a:spcBef>
              <a:spcAft>
                <a:spcPts val="1200"/>
              </a:spcAft>
              <a:buFontTx/>
              <a:buChar char="-"/>
            </a:pPr>
            <a:r>
              <a:rPr lang="de-DE" sz="3200" b="1" dirty="0" smtClean="0">
                <a:solidFill>
                  <a:srgbClr val="003399"/>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xmlns="" val="tx"/>
                    </a:ext>
                  </a:extLst>
                </a:hlinkClick>
              </a:rPr>
              <a:t>Online </a:t>
            </a:r>
            <a:r>
              <a:rPr lang="de-DE" sz="3200" b="1" dirty="0">
                <a:solidFill>
                  <a:srgbClr val="003399"/>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xmlns="" val="tx"/>
                    </a:ext>
                  </a:extLst>
                </a:hlinkClick>
              </a:rPr>
              <a:t>Learning Agreement</a:t>
            </a:r>
            <a:r>
              <a:rPr lang="en-GB" sz="32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a:t>
            </a:r>
            <a:r>
              <a:rPr lang="bg-BG" sz="32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bg-BG" sz="3600" kern="1200" dirty="0" smtClean="0">
                <a:solidFill>
                  <a:prstClr val="black"/>
                </a:solidFill>
                <a:latin typeface="Verdana" panose="020B0604030504040204" pitchFamily="34" charset="0"/>
                <a:ea typeface="Verdana" panose="020B0604030504040204" pitchFamily="34" charset="0"/>
                <a:cs typeface="Times New Roman" panose="02020603050405020304" pitchFamily="18" charset="0"/>
              </a:rPr>
              <a:t>П</a:t>
            </a:r>
            <a:r>
              <a:rPr kumimoji="0" lang="bg-BG" sz="2800"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латформа</a:t>
            </a:r>
            <a:r>
              <a:rPr kumimoji="0" lang="bg-BG" sz="280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bg-BG" sz="2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за изготвяне на онлайн споразумение за обучение</a:t>
            </a:r>
            <a:r>
              <a:rPr kumimoji="0" lang="en-GB" sz="2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ru-RU" sz="2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която  може да се използва от студентите и висшите училища.</a:t>
            </a:r>
            <a:endParaRPr lang="bg-BG" sz="36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lvl="0" algn="l">
              <a:spcBef>
                <a:spcPts val="1200"/>
              </a:spcBef>
              <a:spcAft>
                <a:spcPts val="1200"/>
              </a:spcAft>
            </a:pPr>
            <a:endParaRPr lang="ru-RU" sz="36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just"/>
            <a:endParaRPr lang="bg-BG" sz="28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800" dirty="0">
                  <a:solidFill>
                    <a:schemeClr val="bg1"/>
                  </a:solidFill>
                </a:rPr>
                <a:t>Дигитализация на висшето образование</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4"/>
          <a:stretch>
            <a:fillRect/>
          </a:stretch>
        </p:blipFill>
        <p:spPr>
          <a:xfrm>
            <a:off x="9936480" y="5973410"/>
            <a:ext cx="1828800" cy="740379"/>
          </a:xfrm>
          <a:prstGeom prst="rect">
            <a:avLst/>
          </a:prstGeom>
        </p:spPr>
      </p:pic>
      <p:pic>
        <p:nvPicPr>
          <p:cNvPr id="8" name="Picture 7"/>
          <p:cNvPicPr>
            <a:picLocks noChangeAspect="1"/>
          </p:cNvPicPr>
          <p:nvPr/>
        </p:nvPicPr>
        <p:blipFill>
          <a:blip r:embed="rId5"/>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3123218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228600" y="1603841"/>
            <a:ext cx="11536680" cy="5955476"/>
          </a:xfrm>
        </p:spPr>
        <p:txBody>
          <a:bodyPr/>
          <a:lstStyle/>
          <a:p>
            <a:pPr lvl="0" algn="l">
              <a:spcBef>
                <a:spcPts val="1200"/>
              </a:spcBef>
              <a:spcAft>
                <a:spcPts val="1800"/>
              </a:spcAft>
            </a:pPr>
            <a:r>
              <a:rPr lang="ru-RU" b="1" dirty="0">
                <a:solidFill>
                  <a:srgbClr val="003399"/>
                </a:solidFill>
                <a:latin typeface="Calibri" panose="020F0502020204030204" pitchFamily="34" charset="0"/>
                <a:cs typeface="Times New Roman" panose="02020603050405020304" pitchFamily="18" charset="0"/>
              </a:rPr>
              <a:t>      </a:t>
            </a:r>
            <a:r>
              <a:rPr lang="ru-RU" sz="3200" b="1"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Еразъм без хартия (</a:t>
            </a:r>
            <a:r>
              <a:rPr lang="en-US" sz="3200" b="1"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EWP)</a:t>
            </a:r>
            <a:endParaRPr lang="bg-BG" sz="3200" b="1"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endParaRPr>
          </a:p>
          <a:p>
            <a:pPr marL="457200" marR="0" lvl="0" indent="-457200" algn="just" defTabSz="914400" rtl="0" eaLnBrk="1" fontAlgn="auto" latinLnBrk="0" hangingPunct="1">
              <a:lnSpc>
                <a:spcPct val="100000"/>
              </a:lnSpc>
              <a:spcBef>
                <a:spcPts val="1200"/>
              </a:spcBef>
              <a:spcAft>
                <a:spcPts val="1200"/>
              </a:spcAft>
              <a:buClrTx/>
              <a:buSzTx/>
              <a:buFontTx/>
              <a:buChar char="-"/>
              <a:tabLst/>
              <a:defRPr/>
            </a:pPr>
            <a:r>
              <a:rPr kumimoji="0" lang="en-US" sz="2700" b="1" i="0" u="none" strike="noStrike" kern="1200" cap="none" spc="0" normalizeH="0" baseline="0" noProof="0" dirty="0" smtClean="0">
                <a:ln>
                  <a:noFill/>
                </a:ln>
                <a:solidFill>
                  <a:srgbClr val="003399"/>
                </a:solidFill>
                <a:effectLst/>
                <a:uLnTx/>
                <a:uFillTx/>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xmlns="" val="tx"/>
                    </a:ext>
                  </a:extLst>
                </a:hlinkClick>
              </a:rPr>
              <a:t>My </a:t>
            </a:r>
            <a:r>
              <a:rPr kumimoji="0" lang="en-US" sz="2700" b="1" i="0" u="none" strike="noStrike" kern="1200" cap="none" spc="0" normalizeH="0" baseline="0" noProof="0" dirty="0">
                <a:ln>
                  <a:noFill/>
                </a:ln>
                <a:solidFill>
                  <a:srgbClr val="003399"/>
                </a:solidFill>
                <a:effectLst/>
                <a:uLnTx/>
                <a:uFillTx/>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xmlns="" val="tx"/>
                    </a:ext>
                  </a:extLst>
                </a:hlinkClick>
              </a:rPr>
              <a:t>Academic ID </a:t>
            </a:r>
            <a:r>
              <a:rPr kumimoji="0" lang="en-US" sz="27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2700" b="1" i="0" u="none" strike="noStrike" kern="1200" cap="none" spc="0" normalizeH="0" baseline="0" noProof="0" dirty="0" err="1">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MyAID</a:t>
            </a:r>
            <a:r>
              <a:rPr kumimoji="0" lang="en-US" sz="27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bg-BG" sz="27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 </a:t>
            </a:r>
            <a:r>
              <a:rPr kumimoji="0" lang="en-US" sz="27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European Student Identifier (ESI</a:t>
            </a:r>
            <a:r>
              <a:rPr kumimoji="0" lang="en-US" sz="2700" b="1" i="0" u="none" strike="noStrike" kern="1200" cap="none" spc="0" normalizeH="0" baseline="0" noProof="0" dirty="0" smtClean="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bg-BG" sz="2700" i="0" u="none" strike="noStrike" kern="1200" cap="none" spc="0" normalizeH="0" baseline="0" noProof="0" dirty="0" smtClean="0">
                <a:ln>
                  <a:noFill/>
                </a:ln>
                <a:effectLst/>
                <a:uLnTx/>
                <a:uFillTx/>
                <a:ea typeface="Verdana" panose="020B0604030504040204" pitchFamily="34" charset="0"/>
                <a:cs typeface="Verdana" panose="020B0604030504040204" pitchFamily="34" charset="0"/>
              </a:rPr>
              <a:t>Онлайн инструмент </a:t>
            </a:r>
            <a:r>
              <a:rPr lang="bg-BG" sz="2700" dirty="0" smtClean="0">
                <a:cs typeface="Times New Roman" panose="02020603050405020304" pitchFamily="18" charset="0"/>
              </a:rPr>
              <a:t>насочен </a:t>
            </a:r>
            <a:r>
              <a:rPr lang="bg-BG" sz="2700" dirty="0">
                <a:cs typeface="Times New Roman" panose="02020603050405020304" pitchFamily="18" charset="0"/>
              </a:rPr>
              <a:t>към създаването на единна система за електронна идентификация на студенти, посредством сливане на вече съществуваща инфраструктура и създаване на уникален Европейски студентски идентификатор / </a:t>
            </a:r>
            <a:r>
              <a:rPr lang="en-US" sz="2700" dirty="0">
                <a:cs typeface="Times New Roman" panose="02020603050405020304" pitchFamily="18" charset="0"/>
              </a:rPr>
              <a:t>ESI.</a:t>
            </a:r>
            <a:endParaRPr kumimoji="0" lang="bg-BG" sz="2700" b="1" i="0" u="none" strike="noStrike" kern="1200" cap="none" spc="0" normalizeH="0" baseline="0" noProof="0" dirty="0">
              <a:ln>
                <a:noFill/>
              </a:ln>
              <a:solidFill>
                <a:srgbClr val="4F81BD">
                  <a:lumMod val="75000"/>
                </a:srgbClr>
              </a:solidFill>
              <a:effectLst/>
              <a:uLnTx/>
              <a:uFillTx/>
              <a:ea typeface="Verdana" panose="020B0604030504040204" pitchFamily="34" charset="0"/>
              <a:cs typeface="Verdana" panose="020B0604030504040204" pitchFamily="34" charset="0"/>
            </a:endParaRPr>
          </a:p>
          <a:p>
            <a:pPr marL="457200" marR="0" lvl="0" indent="-457200" algn="just" defTabSz="914400" rtl="0" eaLnBrk="1" fontAlgn="auto" latinLnBrk="0" hangingPunct="1">
              <a:lnSpc>
                <a:spcPct val="100000"/>
              </a:lnSpc>
              <a:spcBef>
                <a:spcPts val="1200"/>
              </a:spcBef>
              <a:spcAft>
                <a:spcPts val="1200"/>
              </a:spcAft>
              <a:buClrTx/>
              <a:buSzTx/>
              <a:buFontTx/>
              <a:buChar char="-"/>
              <a:tabLst/>
              <a:defRPr/>
            </a:pPr>
            <a:r>
              <a:rPr kumimoji="0" lang="ru-RU" sz="27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Мобилно приложение (</a:t>
            </a:r>
            <a:r>
              <a:rPr kumimoji="0" lang="en-US" sz="27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Erasmus+ Mobile App</a:t>
            </a:r>
            <a:r>
              <a:rPr kumimoji="0" lang="en-US" sz="2700" b="1" i="0" u="none" strike="noStrike" kern="1200" cap="none" spc="0" normalizeH="0" baseline="0" noProof="0" dirty="0" smtClean="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 </a:t>
            </a:r>
            <a:r>
              <a:rPr lang="bg-BG" sz="2700" kern="1200" dirty="0">
                <a:latin typeface="Times New Roman" panose="02020603050405020304" pitchFamily="18" charset="0"/>
                <a:cs typeface="Times New Roman" panose="02020603050405020304" pitchFamily="18" charset="0"/>
              </a:rPr>
              <a:t>Целта на това приложение е да бъде единна входна точка за студенти в новата Програма </a:t>
            </a:r>
            <a:r>
              <a:rPr lang="bg-BG" sz="2700" kern="1200" dirty="0" smtClean="0">
                <a:latin typeface="Times New Roman" panose="02020603050405020304" pitchFamily="18" charset="0"/>
                <a:cs typeface="Times New Roman" panose="02020603050405020304" pitchFamily="18" charset="0"/>
              </a:rPr>
              <a:t>„Еразъм+“. </a:t>
            </a:r>
            <a:endParaRPr kumimoji="0" lang="bg-BG" sz="27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lvl="0" indent="-457200" algn="l">
              <a:spcBef>
                <a:spcPts val="1200"/>
              </a:spcBef>
              <a:spcAft>
                <a:spcPts val="1200"/>
              </a:spcAft>
              <a:buFontTx/>
              <a:buChar char="-"/>
            </a:pPr>
            <a:endParaRPr lang="ru-RU" sz="36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just"/>
            <a:endParaRPr lang="bg-BG" sz="28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800" dirty="0">
                  <a:solidFill>
                    <a:schemeClr val="bg1"/>
                  </a:solidFill>
                </a:rPr>
                <a:t>Дигитализация на висшето образование</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4"/>
          <a:stretch>
            <a:fillRect/>
          </a:stretch>
        </p:blipFill>
        <p:spPr>
          <a:xfrm>
            <a:off x="9936480" y="5973410"/>
            <a:ext cx="1828800" cy="740379"/>
          </a:xfrm>
          <a:prstGeom prst="rect">
            <a:avLst/>
          </a:prstGeom>
        </p:spPr>
      </p:pic>
      <p:pic>
        <p:nvPicPr>
          <p:cNvPr id="8" name="Picture 7"/>
          <p:cNvPicPr>
            <a:picLocks noChangeAspect="1"/>
          </p:cNvPicPr>
          <p:nvPr/>
        </p:nvPicPr>
        <p:blipFill>
          <a:blip r:embed="rId5"/>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260990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961" y="761"/>
            <a:ext cx="0" cy="1276350"/>
          </a:xfrm>
          <a:custGeom>
            <a:avLst/>
            <a:gdLst/>
            <a:ahLst/>
            <a:cxnLst/>
            <a:rect l="l" t="t" r="r" b="b"/>
            <a:pathLst>
              <a:path h="1276350">
                <a:moveTo>
                  <a:pt x="0" y="0"/>
                </a:moveTo>
                <a:lnTo>
                  <a:pt x="0" y="1276350"/>
                </a:lnTo>
              </a:path>
            </a:pathLst>
          </a:custGeom>
          <a:ln w="28575">
            <a:solidFill>
              <a:srgbClr val="FFC000"/>
            </a:solidFill>
          </a:ln>
        </p:spPr>
        <p:txBody>
          <a:bodyPr wrap="square" lIns="0" tIns="0" rIns="0" bIns="0" rtlCol="0"/>
          <a:lstStyle/>
          <a:p>
            <a:endParaRPr/>
          </a:p>
        </p:txBody>
      </p:sp>
      <p:sp>
        <p:nvSpPr>
          <p:cNvPr id="3" name="object 3"/>
          <p:cNvSpPr txBox="1">
            <a:spLocks noGrp="1"/>
          </p:cNvSpPr>
          <p:nvPr>
            <p:ph type="title"/>
          </p:nvPr>
        </p:nvSpPr>
        <p:spPr>
          <a:xfrm>
            <a:off x="1049526" y="784986"/>
            <a:ext cx="10609073" cy="936154"/>
          </a:xfrm>
          <a:prstGeom prst="rect">
            <a:avLst/>
          </a:prstGeom>
        </p:spPr>
        <p:txBody>
          <a:bodyPr vert="horz" wrap="square" lIns="0" tIns="12700" rIns="0" bIns="0" rtlCol="0">
            <a:spAutoFit/>
          </a:bodyPr>
          <a:lstStyle/>
          <a:p>
            <a:pPr marL="12700" algn="ctr">
              <a:lnSpc>
                <a:spcPct val="100000"/>
              </a:lnSpc>
              <a:spcBef>
                <a:spcPts val="100"/>
              </a:spcBef>
            </a:pPr>
            <a:r>
              <a:rPr lang="ru-RU" sz="3000" b="0" spc="-5" dirty="0">
                <a:solidFill>
                  <a:srgbClr val="034EA1"/>
                </a:solidFill>
                <a:latin typeface="Arial"/>
                <a:cs typeface="Arial"/>
              </a:rPr>
              <a:t>Разпределение на бюджета на Програма «Еразъм +» 2021-2027</a:t>
            </a:r>
            <a:endParaRPr sz="3000" dirty="0">
              <a:latin typeface="Arial"/>
              <a:cs typeface="Arial"/>
            </a:endParaRPr>
          </a:p>
        </p:txBody>
      </p:sp>
      <p:grpSp>
        <p:nvGrpSpPr>
          <p:cNvPr id="4" name="object 4"/>
          <p:cNvGrpSpPr/>
          <p:nvPr/>
        </p:nvGrpSpPr>
        <p:grpSpPr>
          <a:xfrm>
            <a:off x="2153411" y="1825751"/>
            <a:ext cx="8168640" cy="3906520"/>
            <a:chOff x="2153411" y="1825751"/>
            <a:chExt cx="8168640" cy="3906520"/>
          </a:xfrm>
        </p:grpSpPr>
        <p:sp>
          <p:nvSpPr>
            <p:cNvPr id="5" name="object 5"/>
            <p:cNvSpPr/>
            <p:nvPr/>
          </p:nvSpPr>
          <p:spPr>
            <a:xfrm>
              <a:off x="2153411" y="1825751"/>
              <a:ext cx="8168640" cy="3906520"/>
            </a:xfrm>
            <a:custGeom>
              <a:avLst/>
              <a:gdLst/>
              <a:ahLst/>
              <a:cxnLst/>
              <a:rect l="l" t="t" r="r" b="b"/>
              <a:pathLst>
                <a:path w="8168640" h="3906520">
                  <a:moveTo>
                    <a:pt x="8168640" y="0"/>
                  </a:moveTo>
                  <a:lnTo>
                    <a:pt x="0" y="0"/>
                  </a:lnTo>
                  <a:lnTo>
                    <a:pt x="0" y="3906012"/>
                  </a:lnTo>
                  <a:lnTo>
                    <a:pt x="8168640" y="3906012"/>
                  </a:lnTo>
                  <a:lnTo>
                    <a:pt x="8168640" y="0"/>
                  </a:lnTo>
                  <a:close/>
                </a:path>
              </a:pathLst>
            </a:custGeom>
            <a:solidFill>
              <a:srgbClr val="BCDEFF"/>
            </a:solidFill>
          </p:spPr>
          <p:txBody>
            <a:bodyPr wrap="square" lIns="0" tIns="0" rIns="0" bIns="0" rtlCol="0"/>
            <a:lstStyle/>
            <a:p>
              <a:endParaRPr/>
            </a:p>
          </p:txBody>
        </p:sp>
        <p:sp>
          <p:nvSpPr>
            <p:cNvPr id="6" name="object 6"/>
            <p:cNvSpPr/>
            <p:nvPr/>
          </p:nvSpPr>
          <p:spPr>
            <a:xfrm>
              <a:off x="6167837" y="2232151"/>
              <a:ext cx="3185160" cy="3150235"/>
            </a:xfrm>
            <a:custGeom>
              <a:avLst/>
              <a:gdLst/>
              <a:ahLst/>
              <a:cxnLst/>
              <a:rect l="l" t="t" r="r" b="b"/>
              <a:pathLst>
                <a:path w="3185159" h="3150235">
                  <a:moveTo>
                    <a:pt x="1923587" y="0"/>
                  </a:moveTo>
                  <a:lnTo>
                    <a:pt x="1592498" y="1557274"/>
                  </a:lnTo>
                  <a:lnTo>
                    <a:pt x="387268" y="517017"/>
                  </a:lnTo>
                  <a:lnTo>
                    <a:pt x="355044" y="555544"/>
                  </a:lnTo>
                  <a:lnTo>
                    <a:pt x="324108" y="595000"/>
                  </a:lnTo>
                  <a:lnTo>
                    <a:pt x="294475" y="635351"/>
                  </a:lnTo>
                  <a:lnTo>
                    <a:pt x="266161" y="676564"/>
                  </a:lnTo>
                  <a:lnTo>
                    <a:pt x="239182" y="718606"/>
                  </a:lnTo>
                  <a:lnTo>
                    <a:pt x="213554" y="761444"/>
                  </a:lnTo>
                  <a:lnTo>
                    <a:pt x="189293" y="805045"/>
                  </a:lnTo>
                  <a:lnTo>
                    <a:pt x="166415" y="849376"/>
                  </a:lnTo>
                  <a:lnTo>
                    <a:pt x="144935" y="894402"/>
                  </a:lnTo>
                  <a:lnTo>
                    <a:pt x="124871" y="940093"/>
                  </a:lnTo>
                  <a:lnTo>
                    <a:pt x="106238" y="986413"/>
                  </a:lnTo>
                  <a:lnTo>
                    <a:pt x="89052" y="1033331"/>
                  </a:lnTo>
                  <a:lnTo>
                    <a:pt x="73328" y="1080813"/>
                  </a:lnTo>
                  <a:lnTo>
                    <a:pt x="59084" y="1128826"/>
                  </a:lnTo>
                  <a:lnTo>
                    <a:pt x="46335" y="1177336"/>
                  </a:lnTo>
                  <a:lnTo>
                    <a:pt x="35097" y="1226312"/>
                  </a:lnTo>
                  <a:lnTo>
                    <a:pt x="25694" y="1274073"/>
                  </a:lnTo>
                  <a:lnTo>
                    <a:pt x="17781" y="1321779"/>
                  </a:lnTo>
                  <a:lnTo>
                    <a:pt x="11341" y="1369406"/>
                  </a:lnTo>
                  <a:lnTo>
                    <a:pt x="6359" y="1416929"/>
                  </a:lnTo>
                  <a:lnTo>
                    <a:pt x="2819" y="1464323"/>
                  </a:lnTo>
                  <a:lnTo>
                    <a:pt x="705" y="1511563"/>
                  </a:lnTo>
                  <a:lnTo>
                    <a:pt x="0" y="1558625"/>
                  </a:lnTo>
                  <a:lnTo>
                    <a:pt x="688" y="1605485"/>
                  </a:lnTo>
                  <a:lnTo>
                    <a:pt x="2754" y="1652117"/>
                  </a:lnTo>
                  <a:lnTo>
                    <a:pt x="6181" y="1698496"/>
                  </a:lnTo>
                  <a:lnTo>
                    <a:pt x="10954" y="1744599"/>
                  </a:lnTo>
                  <a:lnTo>
                    <a:pt x="17056" y="1790400"/>
                  </a:lnTo>
                  <a:lnTo>
                    <a:pt x="24472" y="1835875"/>
                  </a:lnTo>
                  <a:lnTo>
                    <a:pt x="33185" y="1880998"/>
                  </a:lnTo>
                  <a:lnTo>
                    <a:pt x="43179" y="1925746"/>
                  </a:lnTo>
                  <a:lnTo>
                    <a:pt x="54439" y="1970094"/>
                  </a:lnTo>
                  <a:lnTo>
                    <a:pt x="66947" y="2014016"/>
                  </a:lnTo>
                  <a:lnTo>
                    <a:pt x="80690" y="2057489"/>
                  </a:lnTo>
                  <a:lnTo>
                    <a:pt x="95649" y="2100487"/>
                  </a:lnTo>
                  <a:lnTo>
                    <a:pt x="111809" y="2142986"/>
                  </a:lnTo>
                  <a:lnTo>
                    <a:pt x="129155" y="2184961"/>
                  </a:lnTo>
                  <a:lnTo>
                    <a:pt x="147670" y="2226388"/>
                  </a:lnTo>
                  <a:lnTo>
                    <a:pt x="167338" y="2267242"/>
                  </a:lnTo>
                  <a:lnTo>
                    <a:pt x="188142" y="2307497"/>
                  </a:lnTo>
                  <a:lnTo>
                    <a:pt x="210068" y="2347130"/>
                  </a:lnTo>
                  <a:lnTo>
                    <a:pt x="233099" y="2386116"/>
                  </a:lnTo>
                  <a:lnTo>
                    <a:pt x="257220" y="2424429"/>
                  </a:lnTo>
                  <a:lnTo>
                    <a:pt x="282412" y="2462047"/>
                  </a:lnTo>
                  <a:lnTo>
                    <a:pt x="308662" y="2498942"/>
                  </a:lnTo>
                  <a:lnTo>
                    <a:pt x="335953" y="2535092"/>
                  </a:lnTo>
                  <a:lnTo>
                    <a:pt x="364269" y="2570471"/>
                  </a:lnTo>
                  <a:lnTo>
                    <a:pt x="393594" y="2605054"/>
                  </a:lnTo>
                  <a:lnTo>
                    <a:pt x="423911" y="2638817"/>
                  </a:lnTo>
                  <a:lnTo>
                    <a:pt x="455205" y="2671736"/>
                  </a:lnTo>
                  <a:lnTo>
                    <a:pt x="487460" y="2703785"/>
                  </a:lnTo>
                  <a:lnTo>
                    <a:pt x="520660" y="2734940"/>
                  </a:lnTo>
                  <a:lnTo>
                    <a:pt x="554788" y="2765176"/>
                  </a:lnTo>
                  <a:lnTo>
                    <a:pt x="589829" y="2794468"/>
                  </a:lnTo>
                  <a:lnTo>
                    <a:pt x="625767" y="2822792"/>
                  </a:lnTo>
                  <a:lnTo>
                    <a:pt x="662586" y="2850123"/>
                  </a:lnTo>
                  <a:lnTo>
                    <a:pt x="700269" y="2876437"/>
                  </a:lnTo>
                  <a:lnTo>
                    <a:pt x="738800" y="2901708"/>
                  </a:lnTo>
                  <a:lnTo>
                    <a:pt x="778165" y="2925912"/>
                  </a:lnTo>
                  <a:lnTo>
                    <a:pt x="818345" y="2949025"/>
                  </a:lnTo>
                  <a:lnTo>
                    <a:pt x="859327" y="2971021"/>
                  </a:lnTo>
                  <a:lnTo>
                    <a:pt x="901092" y="2991876"/>
                  </a:lnTo>
                  <a:lnTo>
                    <a:pt x="943626" y="3011565"/>
                  </a:lnTo>
                  <a:lnTo>
                    <a:pt x="986913" y="3030064"/>
                  </a:lnTo>
                  <a:lnTo>
                    <a:pt x="1030936" y="3047348"/>
                  </a:lnTo>
                  <a:lnTo>
                    <a:pt x="1075679" y="3063392"/>
                  </a:lnTo>
                  <a:lnTo>
                    <a:pt x="1121127" y="3078171"/>
                  </a:lnTo>
                  <a:lnTo>
                    <a:pt x="1167263" y="3091661"/>
                  </a:lnTo>
                  <a:lnTo>
                    <a:pt x="1214071" y="3103837"/>
                  </a:lnTo>
                  <a:lnTo>
                    <a:pt x="1261536" y="3114675"/>
                  </a:lnTo>
                  <a:lnTo>
                    <a:pt x="1309297" y="3124077"/>
                  </a:lnTo>
                  <a:lnTo>
                    <a:pt x="1357003" y="3131990"/>
                  </a:lnTo>
                  <a:lnTo>
                    <a:pt x="1404630" y="3138430"/>
                  </a:lnTo>
                  <a:lnTo>
                    <a:pt x="1452153" y="3143412"/>
                  </a:lnTo>
                  <a:lnTo>
                    <a:pt x="1499547" y="3146952"/>
                  </a:lnTo>
                  <a:lnTo>
                    <a:pt x="1546787" y="3149067"/>
                  </a:lnTo>
                  <a:lnTo>
                    <a:pt x="1593849" y="3149772"/>
                  </a:lnTo>
                  <a:lnTo>
                    <a:pt x="1640709" y="3149083"/>
                  </a:lnTo>
                  <a:lnTo>
                    <a:pt x="1687341" y="3147018"/>
                  </a:lnTo>
                  <a:lnTo>
                    <a:pt x="1733720" y="3143591"/>
                  </a:lnTo>
                  <a:lnTo>
                    <a:pt x="1779823" y="3138818"/>
                  </a:lnTo>
                  <a:lnTo>
                    <a:pt x="1825624" y="3132716"/>
                  </a:lnTo>
                  <a:lnTo>
                    <a:pt x="1871099" y="3125301"/>
                  </a:lnTo>
                  <a:lnTo>
                    <a:pt x="1916222" y="3116588"/>
                  </a:lnTo>
                  <a:lnTo>
                    <a:pt x="1960970" y="3106595"/>
                  </a:lnTo>
                  <a:lnTo>
                    <a:pt x="2005318" y="3095336"/>
                  </a:lnTo>
                  <a:lnTo>
                    <a:pt x="2049240" y="3082828"/>
                  </a:lnTo>
                  <a:lnTo>
                    <a:pt x="2092713" y="3069086"/>
                  </a:lnTo>
                  <a:lnTo>
                    <a:pt x="2135711" y="3054128"/>
                  </a:lnTo>
                  <a:lnTo>
                    <a:pt x="2178210" y="3037968"/>
                  </a:lnTo>
                  <a:lnTo>
                    <a:pt x="2220185" y="3020624"/>
                  </a:lnTo>
                  <a:lnTo>
                    <a:pt x="2261612" y="3002110"/>
                  </a:lnTo>
                  <a:lnTo>
                    <a:pt x="2302466" y="2982443"/>
                  </a:lnTo>
                  <a:lnTo>
                    <a:pt x="2342721" y="2961640"/>
                  </a:lnTo>
                  <a:lnTo>
                    <a:pt x="2382354" y="2939715"/>
                  </a:lnTo>
                  <a:lnTo>
                    <a:pt x="2421340" y="2916686"/>
                  </a:lnTo>
                  <a:lnTo>
                    <a:pt x="2459654" y="2892567"/>
                  </a:lnTo>
                  <a:lnTo>
                    <a:pt x="2497271" y="2867376"/>
                  </a:lnTo>
                  <a:lnTo>
                    <a:pt x="2534166" y="2841128"/>
                  </a:lnTo>
                  <a:lnTo>
                    <a:pt x="2570316" y="2813840"/>
                  </a:lnTo>
                  <a:lnTo>
                    <a:pt x="2605695" y="2785526"/>
                  </a:lnTo>
                  <a:lnTo>
                    <a:pt x="2640278" y="2756204"/>
                  </a:lnTo>
                  <a:lnTo>
                    <a:pt x="2674041" y="2725889"/>
                  </a:lnTo>
                  <a:lnTo>
                    <a:pt x="2706960" y="2694598"/>
                  </a:lnTo>
                  <a:lnTo>
                    <a:pt x="2739009" y="2662345"/>
                  </a:lnTo>
                  <a:lnTo>
                    <a:pt x="2770164" y="2629149"/>
                  </a:lnTo>
                  <a:lnTo>
                    <a:pt x="2800400" y="2595024"/>
                  </a:lnTo>
                  <a:lnTo>
                    <a:pt x="2829692" y="2559986"/>
                  </a:lnTo>
                  <a:lnTo>
                    <a:pt x="2858016" y="2524052"/>
                  </a:lnTo>
                  <a:lnTo>
                    <a:pt x="2885347" y="2487237"/>
                  </a:lnTo>
                  <a:lnTo>
                    <a:pt x="2911661" y="2449558"/>
                  </a:lnTo>
                  <a:lnTo>
                    <a:pt x="2936932" y="2411030"/>
                  </a:lnTo>
                  <a:lnTo>
                    <a:pt x="2961136" y="2371671"/>
                  </a:lnTo>
                  <a:lnTo>
                    <a:pt x="2984249" y="2331494"/>
                  </a:lnTo>
                  <a:lnTo>
                    <a:pt x="3006245" y="2290518"/>
                  </a:lnTo>
                  <a:lnTo>
                    <a:pt x="3027100" y="2248757"/>
                  </a:lnTo>
                  <a:lnTo>
                    <a:pt x="3046789" y="2206228"/>
                  </a:lnTo>
                  <a:lnTo>
                    <a:pt x="3065288" y="2162947"/>
                  </a:lnTo>
                  <a:lnTo>
                    <a:pt x="3082572" y="2118930"/>
                  </a:lnTo>
                  <a:lnTo>
                    <a:pt x="3098616" y="2074193"/>
                  </a:lnTo>
                  <a:lnTo>
                    <a:pt x="3113395" y="2028751"/>
                  </a:lnTo>
                  <a:lnTo>
                    <a:pt x="3126885" y="1982622"/>
                  </a:lnTo>
                  <a:lnTo>
                    <a:pt x="3139061" y="1935820"/>
                  </a:lnTo>
                  <a:lnTo>
                    <a:pt x="3149899" y="1888363"/>
                  </a:lnTo>
                  <a:lnTo>
                    <a:pt x="3159301" y="1840594"/>
                  </a:lnTo>
                  <a:lnTo>
                    <a:pt x="3167214" y="1792881"/>
                  </a:lnTo>
                  <a:lnTo>
                    <a:pt x="3173654" y="1745248"/>
                  </a:lnTo>
                  <a:lnTo>
                    <a:pt x="3178636" y="1697719"/>
                  </a:lnTo>
                  <a:lnTo>
                    <a:pt x="3182176" y="1650319"/>
                  </a:lnTo>
                  <a:lnTo>
                    <a:pt x="3184291" y="1603073"/>
                  </a:lnTo>
                  <a:lnTo>
                    <a:pt x="3184996" y="1556006"/>
                  </a:lnTo>
                  <a:lnTo>
                    <a:pt x="3184307" y="1509141"/>
                  </a:lnTo>
                  <a:lnTo>
                    <a:pt x="3182242" y="1462504"/>
                  </a:lnTo>
                  <a:lnTo>
                    <a:pt x="3178815" y="1416120"/>
                  </a:lnTo>
                  <a:lnTo>
                    <a:pt x="3174042" y="1370013"/>
                  </a:lnTo>
                  <a:lnTo>
                    <a:pt x="3167940" y="1324208"/>
                  </a:lnTo>
                  <a:lnTo>
                    <a:pt x="3160525" y="1278730"/>
                  </a:lnTo>
                  <a:lnTo>
                    <a:pt x="3151812" y="1233603"/>
                  </a:lnTo>
                  <a:lnTo>
                    <a:pt x="3141819" y="1188851"/>
                  </a:lnTo>
                  <a:lnTo>
                    <a:pt x="3130560" y="1144501"/>
                  </a:lnTo>
                  <a:lnTo>
                    <a:pt x="3118052" y="1100576"/>
                  </a:lnTo>
                  <a:lnTo>
                    <a:pt x="3104310" y="1057100"/>
                  </a:lnTo>
                  <a:lnTo>
                    <a:pt x="3089352" y="1014100"/>
                  </a:lnTo>
                  <a:lnTo>
                    <a:pt x="3073192" y="971599"/>
                  </a:lnTo>
                  <a:lnTo>
                    <a:pt x="3055848" y="929622"/>
                  </a:lnTo>
                  <a:lnTo>
                    <a:pt x="3037334" y="888194"/>
                  </a:lnTo>
                  <a:lnTo>
                    <a:pt x="3017667" y="847339"/>
                  </a:lnTo>
                  <a:lnTo>
                    <a:pt x="2996864" y="807083"/>
                  </a:lnTo>
                  <a:lnTo>
                    <a:pt x="2974939" y="767449"/>
                  </a:lnTo>
                  <a:lnTo>
                    <a:pt x="2951910" y="728463"/>
                  </a:lnTo>
                  <a:lnTo>
                    <a:pt x="2927791" y="690149"/>
                  </a:lnTo>
                  <a:lnTo>
                    <a:pt x="2902600" y="652532"/>
                  </a:lnTo>
                  <a:lnTo>
                    <a:pt x="2876352" y="615637"/>
                  </a:lnTo>
                  <a:lnTo>
                    <a:pt x="2849064" y="579488"/>
                  </a:lnTo>
                  <a:lnTo>
                    <a:pt x="2820750" y="544110"/>
                  </a:lnTo>
                  <a:lnTo>
                    <a:pt x="2791428" y="509528"/>
                  </a:lnTo>
                  <a:lnTo>
                    <a:pt x="2761113" y="475766"/>
                  </a:lnTo>
                  <a:lnTo>
                    <a:pt x="2729822" y="442849"/>
                  </a:lnTo>
                  <a:lnTo>
                    <a:pt x="2697569" y="410802"/>
                  </a:lnTo>
                  <a:lnTo>
                    <a:pt x="2664373" y="379650"/>
                  </a:lnTo>
                  <a:lnTo>
                    <a:pt x="2630248" y="349416"/>
                  </a:lnTo>
                  <a:lnTo>
                    <a:pt x="2595210" y="320126"/>
                  </a:lnTo>
                  <a:lnTo>
                    <a:pt x="2559276" y="291805"/>
                  </a:lnTo>
                  <a:lnTo>
                    <a:pt x="2522461" y="264477"/>
                  </a:lnTo>
                  <a:lnTo>
                    <a:pt x="2484782" y="238167"/>
                  </a:lnTo>
                  <a:lnTo>
                    <a:pt x="2446254" y="212900"/>
                  </a:lnTo>
                  <a:lnTo>
                    <a:pt x="2406895" y="188700"/>
                  </a:lnTo>
                  <a:lnTo>
                    <a:pt x="2366718" y="165592"/>
                  </a:lnTo>
                  <a:lnTo>
                    <a:pt x="2325742" y="143600"/>
                  </a:lnTo>
                  <a:lnTo>
                    <a:pt x="2283981" y="122750"/>
                  </a:lnTo>
                  <a:lnTo>
                    <a:pt x="2241452" y="103066"/>
                  </a:lnTo>
                  <a:lnTo>
                    <a:pt x="2198171" y="84572"/>
                  </a:lnTo>
                  <a:lnTo>
                    <a:pt x="2154154" y="67294"/>
                  </a:lnTo>
                  <a:lnTo>
                    <a:pt x="2109417" y="51256"/>
                  </a:lnTo>
                  <a:lnTo>
                    <a:pt x="2063975" y="36483"/>
                  </a:lnTo>
                  <a:lnTo>
                    <a:pt x="2017846" y="23000"/>
                  </a:lnTo>
                  <a:lnTo>
                    <a:pt x="1971044" y="10830"/>
                  </a:lnTo>
                  <a:lnTo>
                    <a:pt x="1923587" y="0"/>
                  </a:lnTo>
                  <a:close/>
                </a:path>
              </a:pathLst>
            </a:custGeom>
            <a:solidFill>
              <a:srgbClr val="4F81BC"/>
            </a:solidFill>
          </p:spPr>
          <p:txBody>
            <a:bodyPr wrap="square" lIns="0" tIns="0" rIns="0" bIns="0" rtlCol="0"/>
            <a:lstStyle/>
            <a:p>
              <a:endParaRPr/>
            </a:p>
          </p:txBody>
        </p:sp>
        <p:sp>
          <p:nvSpPr>
            <p:cNvPr id="7" name="object 7"/>
            <p:cNvSpPr/>
            <p:nvPr/>
          </p:nvSpPr>
          <p:spPr>
            <a:xfrm>
              <a:off x="6555104" y="2232786"/>
              <a:ext cx="1205230" cy="1557020"/>
            </a:xfrm>
            <a:custGeom>
              <a:avLst/>
              <a:gdLst/>
              <a:ahLst/>
              <a:cxnLst/>
              <a:rect l="l" t="t" r="r" b="b"/>
              <a:pathLst>
                <a:path w="1205229" h="1557020">
                  <a:moveTo>
                    <a:pt x="870966" y="0"/>
                  </a:moveTo>
                  <a:lnTo>
                    <a:pt x="822791" y="11130"/>
                  </a:lnTo>
                  <a:lnTo>
                    <a:pt x="775097" y="23719"/>
                  </a:lnTo>
                  <a:lnTo>
                    <a:pt x="727914" y="37748"/>
                  </a:lnTo>
                  <a:lnTo>
                    <a:pt x="681271" y="53199"/>
                  </a:lnTo>
                  <a:lnTo>
                    <a:pt x="635199" y="70055"/>
                  </a:lnTo>
                  <a:lnTo>
                    <a:pt x="589728" y="88299"/>
                  </a:lnTo>
                  <a:lnTo>
                    <a:pt x="544886" y="107912"/>
                  </a:lnTo>
                  <a:lnTo>
                    <a:pt x="500704" y="128877"/>
                  </a:lnTo>
                  <a:lnTo>
                    <a:pt x="457213" y="151175"/>
                  </a:lnTo>
                  <a:lnTo>
                    <a:pt x="414441" y="174791"/>
                  </a:lnTo>
                  <a:lnTo>
                    <a:pt x="372419" y="199705"/>
                  </a:lnTo>
                  <a:lnTo>
                    <a:pt x="331176" y="225900"/>
                  </a:lnTo>
                  <a:lnTo>
                    <a:pt x="290743" y="253358"/>
                  </a:lnTo>
                  <a:lnTo>
                    <a:pt x="251149" y="282062"/>
                  </a:lnTo>
                  <a:lnTo>
                    <a:pt x="212424" y="311994"/>
                  </a:lnTo>
                  <a:lnTo>
                    <a:pt x="174598" y="343136"/>
                  </a:lnTo>
                  <a:lnTo>
                    <a:pt x="137701" y="375471"/>
                  </a:lnTo>
                  <a:lnTo>
                    <a:pt x="101763" y="408980"/>
                  </a:lnTo>
                  <a:lnTo>
                    <a:pt x="66814" y="443647"/>
                  </a:lnTo>
                  <a:lnTo>
                    <a:pt x="32882" y="479453"/>
                  </a:lnTo>
                  <a:lnTo>
                    <a:pt x="0" y="516382"/>
                  </a:lnTo>
                  <a:lnTo>
                    <a:pt x="1205229" y="1556639"/>
                  </a:lnTo>
                  <a:lnTo>
                    <a:pt x="870966" y="0"/>
                  </a:lnTo>
                  <a:close/>
                </a:path>
              </a:pathLst>
            </a:custGeom>
            <a:solidFill>
              <a:srgbClr val="C0504D"/>
            </a:solidFill>
          </p:spPr>
          <p:txBody>
            <a:bodyPr wrap="square" lIns="0" tIns="0" rIns="0" bIns="0" rtlCol="0"/>
            <a:lstStyle/>
            <a:p>
              <a:endParaRPr/>
            </a:p>
          </p:txBody>
        </p:sp>
        <p:sp>
          <p:nvSpPr>
            <p:cNvPr id="8" name="object 8"/>
            <p:cNvSpPr/>
            <p:nvPr/>
          </p:nvSpPr>
          <p:spPr>
            <a:xfrm>
              <a:off x="7426071" y="2204084"/>
              <a:ext cx="334645" cy="1585595"/>
            </a:xfrm>
            <a:custGeom>
              <a:avLst/>
              <a:gdLst/>
              <a:ahLst/>
              <a:cxnLst/>
              <a:rect l="l" t="t" r="r" b="b"/>
              <a:pathLst>
                <a:path w="334645" h="1585595">
                  <a:moveTo>
                    <a:pt x="187705" y="0"/>
                  </a:moveTo>
                  <a:lnTo>
                    <a:pt x="140517" y="5091"/>
                  </a:lnTo>
                  <a:lnTo>
                    <a:pt x="93471" y="11588"/>
                  </a:lnTo>
                  <a:lnTo>
                    <a:pt x="46616" y="19466"/>
                  </a:lnTo>
                  <a:lnTo>
                    <a:pt x="0" y="28701"/>
                  </a:lnTo>
                  <a:lnTo>
                    <a:pt x="334263" y="1585340"/>
                  </a:lnTo>
                  <a:lnTo>
                    <a:pt x="187705" y="0"/>
                  </a:lnTo>
                  <a:close/>
                </a:path>
              </a:pathLst>
            </a:custGeom>
            <a:solidFill>
              <a:srgbClr val="9BBA58"/>
            </a:solidFill>
          </p:spPr>
          <p:txBody>
            <a:bodyPr wrap="square" lIns="0" tIns="0" rIns="0" bIns="0" rtlCol="0"/>
            <a:lstStyle/>
            <a:p>
              <a:endParaRPr/>
            </a:p>
          </p:txBody>
        </p:sp>
        <p:sp>
          <p:nvSpPr>
            <p:cNvPr id="9" name="object 9"/>
            <p:cNvSpPr/>
            <p:nvPr/>
          </p:nvSpPr>
          <p:spPr>
            <a:xfrm>
              <a:off x="7613777" y="2197320"/>
              <a:ext cx="329565" cy="1592580"/>
            </a:xfrm>
            <a:custGeom>
              <a:avLst/>
              <a:gdLst/>
              <a:ahLst/>
              <a:cxnLst/>
              <a:rect l="l" t="t" r="r" b="b"/>
              <a:pathLst>
                <a:path w="329565" h="1592579">
                  <a:moveTo>
                    <a:pt x="141308" y="0"/>
                  </a:moveTo>
                  <a:lnTo>
                    <a:pt x="94172" y="855"/>
                  </a:lnTo>
                  <a:lnTo>
                    <a:pt x="47060" y="3110"/>
                  </a:lnTo>
                  <a:lnTo>
                    <a:pt x="0" y="6764"/>
                  </a:lnTo>
                  <a:lnTo>
                    <a:pt x="146557" y="1592105"/>
                  </a:lnTo>
                  <a:lnTo>
                    <a:pt x="329565" y="10574"/>
                  </a:lnTo>
                  <a:lnTo>
                    <a:pt x="282597" y="5831"/>
                  </a:lnTo>
                  <a:lnTo>
                    <a:pt x="235547" y="2488"/>
                  </a:lnTo>
                  <a:lnTo>
                    <a:pt x="188442" y="544"/>
                  </a:lnTo>
                  <a:lnTo>
                    <a:pt x="141308" y="0"/>
                  </a:lnTo>
                  <a:close/>
                </a:path>
              </a:pathLst>
            </a:custGeom>
            <a:solidFill>
              <a:srgbClr val="8063A1"/>
            </a:solidFill>
          </p:spPr>
          <p:txBody>
            <a:bodyPr wrap="square" lIns="0" tIns="0" rIns="0" bIns="0" rtlCol="0"/>
            <a:lstStyle/>
            <a:p>
              <a:endParaRPr/>
            </a:p>
          </p:txBody>
        </p:sp>
        <p:sp>
          <p:nvSpPr>
            <p:cNvPr id="10" name="object 10"/>
            <p:cNvSpPr/>
            <p:nvPr/>
          </p:nvSpPr>
          <p:spPr>
            <a:xfrm>
              <a:off x="7760334" y="2207894"/>
              <a:ext cx="331470" cy="1581785"/>
            </a:xfrm>
            <a:custGeom>
              <a:avLst/>
              <a:gdLst/>
              <a:ahLst/>
              <a:cxnLst/>
              <a:rect l="l" t="t" r="r" b="b"/>
              <a:pathLst>
                <a:path w="331470" h="1581785">
                  <a:moveTo>
                    <a:pt x="183007" y="0"/>
                  </a:moveTo>
                  <a:lnTo>
                    <a:pt x="0" y="1581530"/>
                  </a:lnTo>
                  <a:lnTo>
                    <a:pt x="331089" y="24256"/>
                  </a:lnTo>
                  <a:lnTo>
                    <a:pt x="294253" y="16877"/>
                  </a:lnTo>
                  <a:lnTo>
                    <a:pt x="257286" y="10366"/>
                  </a:lnTo>
                  <a:lnTo>
                    <a:pt x="220200" y="4736"/>
                  </a:lnTo>
                  <a:lnTo>
                    <a:pt x="183007" y="0"/>
                  </a:lnTo>
                  <a:close/>
                </a:path>
              </a:pathLst>
            </a:custGeom>
            <a:solidFill>
              <a:srgbClr val="4AACC5"/>
            </a:solidFill>
          </p:spPr>
          <p:txBody>
            <a:bodyPr wrap="square" lIns="0" tIns="0" rIns="0" bIns="0" rtlCol="0"/>
            <a:lstStyle/>
            <a:p>
              <a:endParaRPr/>
            </a:p>
          </p:txBody>
        </p:sp>
        <p:sp>
          <p:nvSpPr>
            <p:cNvPr id="11" name="object 11"/>
            <p:cNvSpPr/>
            <p:nvPr/>
          </p:nvSpPr>
          <p:spPr>
            <a:xfrm>
              <a:off x="2625851" y="2520695"/>
              <a:ext cx="125095" cy="127000"/>
            </a:xfrm>
            <a:custGeom>
              <a:avLst/>
              <a:gdLst/>
              <a:ahLst/>
              <a:cxnLst/>
              <a:rect l="l" t="t" r="r" b="b"/>
              <a:pathLst>
                <a:path w="125094" h="127000">
                  <a:moveTo>
                    <a:pt x="124968" y="0"/>
                  </a:moveTo>
                  <a:lnTo>
                    <a:pt x="0" y="0"/>
                  </a:lnTo>
                  <a:lnTo>
                    <a:pt x="0" y="126491"/>
                  </a:lnTo>
                  <a:lnTo>
                    <a:pt x="124968" y="126491"/>
                  </a:lnTo>
                  <a:lnTo>
                    <a:pt x="124968" y="0"/>
                  </a:lnTo>
                  <a:close/>
                </a:path>
              </a:pathLst>
            </a:custGeom>
            <a:solidFill>
              <a:srgbClr val="4F81BC"/>
            </a:solidFill>
          </p:spPr>
          <p:txBody>
            <a:bodyPr wrap="square" lIns="0" tIns="0" rIns="0" bIns="0" rtlCol="0"/>
            <a:lstStyle/>
            <a:p>
              <a:endParaRPr/>
            </a:p>
          </p:txBody>
        </p:sp>
        <p:sp>
          <p:nvSpPr>
            <p:cNvPr id="12" name="object 12"/>
            <p:cNvSpPr/>
            <p:nvPr/>
          </p:nvSpPr>
          <p:spPr>
            <a:xfrm>
              <a:off x="2625851" y="3070859"/>
              <a:ext cx="125095" cy="125095"/>
            </a:xfrm>
            <a:custGeom>
              <a:avLst/>
              <a:gdLst/>
              <a:ahLst/>
              <a:cxnLst/>
              <a:rect l="l" t="t" r="r" b="b"/>
              <a:pathLst>
                <a:path w="125094" h="125094">
                  <a:moveTo>
                    <a:pt x="124968" y="0"/>
                  </a:moveTo>
                  <a:lnTo>
                    <a:pt x="0" y="0"/>
                  </a:lnTo>
                  <a:lnTo>
                    <a:pt x="0" y="124967"/>
                  </a:lnTo>
                  <a:lnTo>
                    <a:pt x="124968" y="124967"/>
                  </a:lnTo>
                  <a:lnTo>
                    <a:pt x="124968" y="0"/>
                  </a:lnTo>
                  <a:close/>
                </a:path>
              </a:pathLst>
            </a:custGeom>
            <a:solidFill>
              <a:srgbClr val="C0504D"/>
            </a:solidFill>
          </p:spPr>
          <p:txBody>
            <a:bodyPr wrap="square" lIns="0" tIns="0" rIns="0" bIns="0" rtlCol="0"/>
            <a:lstStyle/>
            <a:p>
              <a:endParaRPr/>
            </a:p>
          </p:txBody>
        </p:sp>
        <p:sp>
          <p:nvSpPr>
            <p:cNvPr id="13" name="object 13"/>
            <p:cNvSpPr/>
            <p:nvPr/>
          </p:nvSpPr>
          <p:spPr>
            <a:xfrm>
              <a:off x="2625851" y="3621023"/>
              <a:ext cx="125095" cy="125095"/>
            </a:xfrm>
            <a:custGeom>
              <a:avLst/>
              <a:gdLst/>
              <a:ahLst/>
              <a:cxnLst/>
              <a:rect l="l" t="t" r="r" b="b"/>
              <a:pathLst>
                <a:path w="125094" h="125095">
                  <a:moveTo>
                    <a:pt x="124968" y="0"/>
                  </a:moveTo>
                  <a:lnTo>
                    <a:pt x="0" y="0"/>
                  </a:lnTo>
                  <a:lnTo>
                    <a:pt x="0" y="124968"/>
                  </a:lnTo>
                  <a:lnTo>
                    <a:pt x="124968" y="124968"/>
                  </a:lnTo>
                  <a:lnTo>
                    <a:pt x="124968" y="0"/>
                  </a:lnTo>
                  <a:close/>
                </a:path>
              </a:pathLst>
            </a:custGeom>
            <a:solidFill>
              <a:srgbClr val="9BBA58"/>
            </a:solidFill>
          </p:spPr>
          <p:txBody>
            <a:bodyPr wrap="square" lIns="0" tIns="0" rIns="0" bIns="0" rtlCol="0"/>
            <a:lstStyle/>
            <a:p>
              <a:endParaRPr/>
            </a:p>
          </p:txBody>
        </p:sp>
        <p:sp>
          <p:nvSpPr>
            <p:cNvPr id="14" name="object 14"/>
            <p:cNvSpPr/>
            <p:nvPr/>
          </p:nvSpPr>
          <p:spPr>
            <a:xfrm>
              <a:off x="2625851" y="4169663"/>
              <a:ext cx="125095" cy="127000"/>
            </a:xfrm>
            <a:custGeom>
              <a:avLst/>
              <a:gdLst/>
              <a:ahLst/>
              <a:cxnLst/>
              <a:rect l="l" t="t" r="r" b="b"/>
              <a:pathLst>
                <a:path w="125094" h="127000">
                  <a:moveTo>
                    <a:pt x="124968" y="0"/>
                  </a:moveTo>
                  <a:lnTo>
                    <a:pt x="0" y="0"/>
                  </a:lnTo>
                  <a:lnTo>
                    <a:pt x="0" y="126492"/>
                  </a:lnTo>
                  <a:lnTo>
                    <a:pt x="124968" y="126492"/>
                  </a:lnTo>
                  <a:lnTo>
                    <a:pt x="124968" y="0"/>
                  </a:lnTo>
                  <a:close/>
                </a:path>
              </a:pathLst>
            </a:custGeom>
            <a:solidFill>
              <a:srgbClr val="8063A1"/>
            </a:solidFill>
          </p:spPr>
          <p:txBody>
            <a:bodyPr wrap="square" lIns="0" tIns="0" rIns="0" bIns="0" rtlCol="0"/>
            <a:lstStyle/>
            <a:p>
              <a:endParaRPr/>
            </a:p>
          </p:txBody>
        </p:sp>
        <p:sp>
          <p:nvSpPr>
            <p:cNvPr id="15" name="object 15"/>
            <p:cNvSpPr/>
            <p:nvPr/>
          </p:nvSpPr>
          <p:spPr>
            <a:xfrm>
              <a:off x="2625851" y="4719827"/>
              <a:ext cx="125095" cy="125095"/>
            </a:xfrm>
            <a:custGeom>
              <a:avLst/>
              <a:gdLst/>
              <a:ahLst/>
              <a:cxnLst/>
              <a:rect l="l" t="t" r="r" b="b"/>
              <a:pathLst>
                <a:path w="125094" h="125095">
                  <a:moveTo>
                    <a:pt x="124968" y="0"/>
                  </a:moveTo>
                  <a:lnTo>
                    <a:pt x="0" y="0"/>
                  </a:lnTo>
                  <a:lnTo>
                    <a:pt x="0" y="124968"/>
                  </a:lnTo>
                  <a:lnTo>
                    <a:pt x="124968" y="124968"/>
                  </a:lnTo>
                  <a:lnTo>
                    <a:pt x="124968" y="0"/>
                  </a:lnTo>
                  <a:close/>
                </a:path>
              </a:pathLst>
            </a:custGeom>
            <a:solidFill>
              <a:srgbClr val="4AACC5"/>
            </a:solidFill>
          </p:spPr>
          <p:txBody>
            <a:bodyPr wrap="square" lIns="0" tIns="0" rIns="0" bIns="0" rtlCol="0"/>
            <a:lstStyle/>
            <a:p>
              <a:endParaRPr/>
            </a:p>
          </p:txBody>
        </p:sp>
      </p:grpSp>
      <p:sp>
        <p:nvSpPr>
          <p:cNvPr id="16" name="object 16"/>
          <p:cNvSpPr txBox="1"/>
          <p:nvPr/>
        </p:nvSpPr>
        <p:spPr>
          <a:xfrm>
            <a:off x="2153411" y="1825751"/>
            <a:ext cx="8168640" cy="3089051"/>
          </a:xfrm>
          <a:prstGeom prst="rect">
            <a:avLst/>
          </a:prstGeom>
        </p:spPr>
        <p:txBody>
          <a:bodyPr vert="horz" wrap="square" lIns="0" tIns="5715" rIns="0" bIns="0" rtlCol="0">
            <a:spAutoFit/>
          </a:bodyPr>
          <a:lstStyle/>
          <a:p>
            <a:pPr>
              <a:lnSpc>
                <a:spcPct val="100000"/>
              </a:lnSpc>
              <a:spcBef>
                <a:spcPts val="45"/>
              </a:spcBef>
            </a:pPr>
            <a:endParaRPr lang="en-GB" sz="2150" dirty="0">
              <a:latin typeface="Times New Roman"/>
              <a:cs typeface="Times New Roman"/>
            </a:endParaRPr>
          </a:p>
          <a:p>
            <a:pPr marL="655955" marR="4822190">
              <a:lnSpc>
                <a:spcPct val="200500"/>
              </a:lnSpc>
            </a:pPr>
            <a:r>
              <a:rPr lang="bg-BG" spc="-5" dirty="0">
                <a:latin typeface="Carlito"/>
                <a:cs typeface="Carlito"/>
              </a:rPr>
              <a:t>Образование и обучение                  </a:t>
            </a:r>
            <a:r>
              <a:rPr sz="1800" spc="-5" dirty="0">
                <a:latin typeface="Carlito"/>
                <a:cs typeface="Carlito"/>
              </a:rPr>
              <a:t>   </a:t>
            </a:r>
            <a:r>
              <a:rPr lang="bg-BG" sz="1800" spc="-5" dirty="0">
                <a:latin typeface="Carlito"/>
                <a:cs typeface="Carlito"/>
              </a:rPr>
              <a:t>Младеж</a:t>
            </a:r>
            <a:r>
              <a:rPr sz="1800" spc="-10" dirty="0">
                <a:latin typeface="Carlito"/>
                <a:cs typeface="Carlito"/>
              </a:rPr>
              <a:t> </a:t>
            </a:r>
            <a:r>
              <a:rPr sz="1800" spc="-5" dirty="0">
                <a:latin typeface="Carlito"/>
                <a:cs typeface="Carlito"/>
              </a:rPr>
              <a:t>(10,3%)</a:t>
            </a:r>
            <a:endParaRPr sz="1800" dirty="0">
              <a:latin typeface="Carlito"/>
              <a:cs typeface="Carlito"/>
            </a:endParaRPr>
          </a:p>
          <a:p>
            <a:pPr>
              <a:lnSpc>
                <a:spcPct val="100000"/>
              </a:lnSpc>
              <a:spcBef>
                <a:spcPts val="35"/>
              </a:spcBef>
            </a:pPr>
            <a:endParaRPr sz="1750" dirty="0">
              <a:latin typeface="Carlito"/>
              <a:cs typeface="Carlito"/>
            </a:endParaRPr>
          </a:p>
          <a:p>
            <a:pPr marL="655955">
              <a:lnSpc>
                <a:spcPct val="100000"/>
              </a:lnSpc>
            </a:pPr>
            <a:r>
              <a:rPr lang="bg-BG" sz="1800" spc="-5" dirty="0">
                <a:latin typeface="Carlito"/>
                <a:cs typeface="Carlito"/>
              </a:rPr>
              <a:t>Спорт</a:t>
            </a:r>
            <a:r>
              <a:rPr sz="1800" spc="-10" dirty="0">
                <a:latin typeface="Carlito"/>
                <a:cs typeface="Carlito"/>
              </a:rPr>
              <a:t> </a:t>
            </a:r>
            <a:r>
              <a:rPr sz="1800" spc="-5" dirty="0">
                <a:latin typeface="Carlito"/>
                <a:cs typeface="Carlito"/>
              </a:rPr>
              <a:t>(1.9%)</a:t>
            </a:r>
            <a:endParaRPr sz="1800" dirty="0">
              <a:latin typeface="Carlito"/>
              <a:cs typeface="Carlito"/>
            </a:endParaRPr>
          </a:p>
          <a:p>
            <a:pPr>
              <a:lnSpc>
                <a:spcPct val="100000"/>
              </a:lnSpc>
              <a:spcBef>
                <a:spcPts val="35"/>
              </a:spcBef>
            </a:pPr>
            <a:endParaRPr sz="1750" dirty="0">
              <a:latin typeface="Carlito"/>
              <a:cs typeface="Carlito"/>
            </a:endParaRPr>
          </a:p>
          <a:p>
            <a:pPr marL="655955">
              <a:lnSpc>
                <a:spcPct val="100000"/>
              </a:lnSpc>
            </a:pPr>
            <a:r>
              <a:rPr lang="bg-BG" sz="1800" spc="-5" dirty="0">
                <a:latin typeface="Carlito"/>
                <a:cs typeface="Carlito"/>
              </a:rPr>
              <a:t>Национални агенции </a:t>
            </a:r>
            <a:r>
              <a:rPr sz="1800" spc="-5" dirty="0">
                <a:latin typeface="Carlito"/>
                <a:cs typeface="Carlito"/>
              </a:rPr>
              <a:t>(3,3%)</a:t>
            </a:r>
            <a:endParaRPr sz="1800" dirty="0">
              <a:latin typeface="Carlito"/>
              <a:cs typeface="Carlito"/>
            </a:endParaRPr>
          </a:p>
          <a:p>
            <a:pPr>
              <a:lnSpc>
                <a:spcPct val="100000"/>
              </a:lnSpc>
              <a:spcBef>
                <a:spcPts val="30"/>
              </a:spcBef>
            </a:pPr>
            <a:endParaRPr sz="1750" dirty="0">
              <a:latin typeface="Carlito"/>
              <a:cs typeface="Carlito"/>
            </a:endParaRPr>
          </a:p>
          <a:p>
            <a:pPr marL="655955">
              <a:lnSpc>
                <a:spcPct val="100000"/>
              </a:lnSpc>
            </a:pPr>
            <a:r>
              <a:rPr lang="bg-BG" sz="1800" spc="-5" dirty="0">
                <a:latin typeface="Carlito"/>
                <a:cs typeface="Carlito"/>
              </a:rPr>
              <a:t>Административни разходи</a:t>
            </a:r>
            <a:r>
              <a:rPr sz="1800" spc="-5" dirty="0">
                <a:latin typeface="Carlito"/>
                <a:cs typeface="Carlito"/>
              </a:rPr>
              <a:t>(1,5%)</a:t>
            </a:r>
            <a:endParaRPr sz="1800" dirty="0">
              <a:latin typeface="Carlito"/>
              <a:cs typeface="Carlito"/>
            </a:endParaRPr>
          </a:p>
        </p:txBody>
      </p:sp>
      <p:sp>
        <p:nvSpPr>
          <p:cNvPr id="17" name="object 17"/>
          <p:cNvSpPr txBox="1"/>
          <p:nvPr/>
        </p:nvSpPr>
        <p:spPr>
          <a:xfrm>
            <a:off x="2716783" y="5902553"/>
            <a:ext cx="5375021" cy="320601"/>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E5393"/>
                </a:solidFill>
                <a:latin typeface="Arial"/>
                <a:cs typeface="Arial"/>
              </a:rPr>
              <a:t>=&gt; </a:t>
            </a:r>
            <a:r>
              <a:rPr lang="bg-BG" sz="2000" spc="-35" dirty="0">
                <a:solidFill>
                  <a:srgbClr val="0E5393"/>
                </a:solidFill>
                <a:latin typeface="Arial"/>
                <a:cs typeface="Arial"/>
              </a:rPr>
              <a:t>Общо</a:t>
            </a:r>
            <a:r>
              <a:rPr sz="2000" spc="-35" dirty="0">
                <a:solidFill>
                  <a:srgbClr val="0E5393"/>
                </a:solidFill>
                <a:latin typeface="Arial"/>
                <a:cs typeface="Arial"/>
              </a:rPr>
              <a:t>: </a:t>
            </a:r>
            <a:r>
              <a:rPr sz="2000" dirty="0">
                <a:solidFill>
                  <a:srgbClr val="0E5393"/>
                </a:solidFill>
                <a:latin typeface="Verdana"/>
                <a:cs typeface="Verdana"/>
              </a:rPr>
              <a:t>2</a:t>
            </a:r>
            <a:r>
              <a:rPr lang="bg-BG" sz="2000" dirty="0">
                <a:solidFill>
                  <a:srgbClr val="0E5393"/>
                </a:solidFill>
                <a:latin typeface="Verdana"/>
                <a:cs typeface="Verdana"/>
              </a:rPr>
              <a:t>6</a:t>
            </a:r>
            <a:r>
              <a:rPr sz="2000" dirty="0">
                <a:solidFill>
                  <a:srgbClr val="0E5393"/>
                </a:solidFill>
                <a:latin typeface="Verdana"/>
                <a:cs typeface="Verdana"/>
              </a:rPr>
              <a:t>.</a:t>
            </a:r>
            <a:r>
              <a:rPr lang="bg-BG" sz="2000" dirty="0">
                <a:solidFill>
                  <a:srgbClr val="0E5393"/>
                </a:solidFill>
                <a:latin typeface="Verdana"/>
                <a:cs typeface="Verdana"/>
              </a:rPr>
              <a:t>27 млрд. </a:t>
            </a:r>
            <a:r>
              <a:rPr lang="en-US" sz="2000" dirty="0">
                <a:solidFill>
                  <a:srgbClr val="0E5393"/>
                </a:solidFill>
                <a:latin typeface="Verdana"/>
                <a:cs typeface="Verdana"/>
              </a:rPr>
              <a:t>EUR</a:t>
            </a:r>
            <a:r>
              <a:rPr lang="bg-BG" sz="2000" dirty="0">
                <a:solidFill>
                  <a:srgbClr val="0E5393"/>
                </a:solidFill>
                <a:latin typeface="Verdana"/>
                <a:cs typeface="Verdana"/>
              </a:rPr>
              <a:t> </a:t>
            </a:r>
            <a:endParaRPr sz="2000" dirty="0">
              <a:latin typeface="Arial"/>
              <a:cs typeface="Arial"/>
            </a:endParaRPr>
          </a:p>
        </p:txBody>
      </p:sp>
      <p:pic>
        <p:nvPicPr>
          <p:cNvPr id="18" name="Picture 17"/>
          <p:cNvPicPr>
            <a:picLocks noChangeAspect="1"/>
          </p:cNvPicPr>
          <p:nvPr/>
        </p:nvPicPr>
        <p:blipFill>
          <a:blip r:embed="rId3"/>
          <a:stretch>
            <a:fillRect/>
          </a:stretch>
        </p:blipFill>
        <p:spPr>
          <a:xfrm>
            <a:off x="263074" y="5988796"/>
            <a:ext cx="1572904" cy="609653"/>
          </a:xfrm>
          <a:prstGeom prst="rect">
            <a:avLst/>
          </a:prstGeom>
        </p:spPr>
      </p:pic>
      <p:pic>
        <p:nvPicPr>
          <p:cNvPr id="19" name="Picture 18"/>
          <p:cNvPicPr>
            <a:picLocks noChangeAspect="1"/>
          </p:cNvPicPr>
          <p:nvPr/>
        </p:nvPicPr>
        <p:blipFill>
          <a:blip r:embed="rId4"/>
          <a:stretch>
            <a:fillRect/>
          </a:stretch>
        </p:blipFill>
        <p:spPr>
          <a:xfrm>
            <a:off x="9936480" y="5873458"/>
            <a:ext cx="1828800" cy="8403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708660" y="1429209"/>
            <a:ext cx="10774680" cy="5632311"/>
          </a:xfrm>
        </p:spPr>
        <p:txBody>
          <a:bodyPr/>
          <a:lstStyle/>
          <a:p>
            <a:pPr marL="0" marR="0" lvl="0" indent="0" algn="just" defTabSz="914400" rtl="0" eaLnBrk="1" fontAlgn="auto" latinLnBrk="0" hangingPunct="1">
              <a:lnSpc>
                <a:spcPct val="100000"/>
              </a:lnSpc>
              <a:spcBef>
                <a:spcPts val="600"/>
              </a:spcBef>
              <a:spcAft>
                <a:spcPts val="1200"/>
              </a:spcAft>
              <a:buClrTx/>
              <a:buSzTx/>
              <a:buFontTx/>
              <a:buNone/>
              <a:tabLst/>
              <a:defRPr/>
            </a:pPr>
            <a:r>
              <a:rPr lang="ru-RU" sz="2400" b="1" dirty="0">
                <a:solidFill>
                  <a:srgbClr val="003399"/>
                </a:solidFill>
                <a:latin typeface="Calibri" panose="020F0502020204030204" pitchFamily="34" charset="0"/>
                <a:cs typeface="Times New Roman" panose="02020603050405020304" pitchFamily="18" charset="0"/>
              </a:rPr>
              <a:t>      </a:t>
            </a:r>
            <a:r>
              <a:rPr kumimoji="0" lang="bg-BG" sz="2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Полезни връзки:</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bg-BG" sz="20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Online Learning Agreement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hlinkClick r:id="rId3"/>
              </a:rPr>
              <a:t>https://www.learning-agreement.eu/</a:t>
            </a:r>
            <a:r>
              <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bg-BG"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страница на инициативата)</a:t>
            </a:r>
            <a:endPar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hlinkClick r:id="rId4"/>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hlinkClick r:id="rId5"/>
              </a:rPr>
              <a:t>https://wiki.uni-foundation.eu/display/DASH/Step-by-Step+Guide</a:t>
            </a:r>
            <a:r>
              <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bg-BG"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(допълнителна информация и упътване за работа)</a:t>
            </a:r>
            <a:endParaRPr kumimoji="0" lang="bg-BG" sz="20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US" sz="20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My Academic ID</a:t>
            </a:r>
            <a:endParaRPr kumimoji="0" lang="bg-BG" sz="20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hlinkClick r:id="rId6"/>
              </a:rPr>
              <a:t>https://myacademic-id.eu</a:t>
            </a:r>
            <a:r>
              <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bg-BG"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страница на инициативата)</a:t>
            </a:r>
            <a:endPar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hlinkClick r:id="rId7"/>
              </a:rPr>
              <a:t>https://wiki.uni-foundation.eu/display/DASH/Authentication+for+Students</a:t>
            </a:r>
            <a:r>
              <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bg-BG"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допълнителна информация)</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ru-RU" sz="20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Мобилно приложение (</a:t>
            </a:r>
            <a:r>
              <a:rPr kumimoji="0" lang="en-US" sz="20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Erasmus+ Mobile App)</a:t>
            </a:r>
            <a:endParaRPr kumimoji="0" lang="ru-RU" sz="20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hlinkClick r:id="rId8"/>
              </a:rPr>
              <a:t>https://wiki.uni-foundation.eu/pages/viewpage.action?pageId=1148823</a:t>
            </a:r>
            <a:r>
              <a:rPr kumimoji="0" lang="bg-BG"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bg-BG" sz="1400" b="1" i="0" u="none" strike="noStrike" kern="1200" cap="none" spc="0" normalizeH="0" baseline="0" noProof="0" dirty="0">
                <a:ln>
                  <a:noFill/>
                </a:ln>
                <a:solidFill>
                  <a:srgbClr val="4F81B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допълнителна информация)</a:t>
            </a:r>
          </a:p>
          <a:p>
            <a:pPr marL="457200" lvl="0" indent="-457200" algn="l">
              <a:spcBef>
                <a:spcPts val="1200"/>
              </a:spcBef>
              <a:spcAft>
                <a:spcPts val="1200"/>
              </a:spcAft>
              <a:buFontTx/>
              <a:buChar char="-"/>
            </a:pPr>
            <a:endParaRPr lang="ru-RU" sz="36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just"/>
            <a:endParaRPr lang="bg-BG" sz="28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800" dirty="0">
                  <a:solidFill>
                    <a:schemeClr val="bg1"/>
                  </a:solidFill>
                </a:rPr>
                <a:t>Дигитализация на висшето образование</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9"/>
          <a:stretch>
            <a:fillRect/>
          </a:stretch>
        </p:blipFill>
        <p:spPr>
          <a:xfrm>
            <a:off x="9936480" y="5973410"/>
            <a:ext cx="1828800" cy="740379"/>
          </a:xfrm>
          <a:prstGeom prst="rect">
            <a:avLst/>
          </a:prstGeom>
        </p:spPr>
      </p:pic>
      <p:pic>
        <p:nvPicPr>
          <p:cNvPr id="8" name="Picture 7"/>
          <p:cNvPicPr>
            <a:picLocks noChangeAspect="1"/>
          </p:cNvPicPr>
          <p:nvPr/>
        </p:nvPicPr>
        <p:blipFill>
          <a:blip r:embed="rId10"/>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4160309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708660" y="1429209"/>
            <a:ext cx="10774680" cy="5062924"/>
          </a:xfrm>
        </p:spPr>
        <p:txBody>
          <a:bodyPr/>
          <a:lstStyle/>
          <a:p>
            <a:pPr lvl="0" algn="just" rtl="0">
              <a:spcBef>
                <a:spcPts val="600"/>
              </a:spcBef>
              <a:spcAft>
                <a:spcPts val="1200"/>
              </a:spcAft>
              <a:defRPr/>
            </a:pPr>
            <a:r>
              <a:rPr lang="ru-RU" sz="2000" b="1" dirty="0" smtClean="0">
                <a:solidFill>
                  <a:srgbClr val="003399"/>
                </a:solidFill>
                <a:latin typeface="Calibri" panose="020F0502020204030204" pitchFamily="34" charset="0"/>
                <a:cs typeface="Times New Roman" panose="02020603050405020304" pitchFamily="18" charset="0"/>
              </a:rPr>
              <a:t> </a:t>
            </a:r>
            <a:r>
              <a:rPr lang="ru-RU" sz="2000" b="1" kern="12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Мобилност на персонала с цел преподаване</a:t>
            </a:r>
          </a:p>
          <a:p>
            <a:pPr lvl="0" algn="just" rtl="0">
              <a:spcBef>
                <a:spcPts val="600"/>
              </a:spcBef>
              <a:spcAft>
                <a:spcPts val="1200"/>
              </a:spcAft>
              <a:defRPr/>
            </a:pPr>
            <a:r>
              <a:rPr lang="ru-RU" sz="2000" b="1" kern="12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легитимен период - между 2 дни и 2 месеца (без дните за път);</a:t>
            </a:r>
          </a:p>
          <a:p>
            <a:pPr lvl="0" algn="just" rtl="0">
              <a:spcBef>
                <a:spcPts val="600"/>
              </a:spcBef>
              <a:spcAft>
                <a:spcPts val="1200"/>
              </a:spcAft>
              <a:defRPr/>
            </a:pPr>
            <a:r>
              <a:rPr lang="ru-RU" sz="2000" b="1" kern="12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минимум 8 часа преподаване за седмица или по-кратък период; </a:t>
            </a:r>
          </a:p>
          <a:p>
            <a:pPr lvl="0" algn="just" rtl="0">
              <a:spcBef>
                <a:spcPts val="600"/>
              </a:spcBef>
              <a:spcAft>
                <a:spcPts val="1200"/>
              </a:spcAft>
              <a:defRPr/>
            </a:pPr>
            <a:r>
              <a:rPr lang="ru-RU" sz="2000" b="1" kern="12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комбинирана с период на обучение - минимум 4 часа преподаване за седмица или по-кратък период;</a:t>
            </a:r>
          </a:p>
          <a:p>
            <a:pPr lvl="0" algn="just" rtl="0">
              <a:spcBef>
                <a:spcPts val="600"/>
              </a:spcBef>
              <a:spcAft>
                <a:spcPts val="1200"/>
              </a:spcAft>
              <a:defRPr/>
            </a:pPr>
            <a:endParaRPr lang="ru-RU" sz="2000" b="1" kern="12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endParaRPr>
          </a:p>
          <a:p>
            <a:pPr lvl="0" algn="just" rtl="0">
              <a:spcBef>
                <a:spcPts val="600"/>
              </a:spcBef>
              <a:spcAft>
                <a:spcPts val="1200"/>
              </a:spcAft>
              <a:defRPr/>
            </a:pPr>
            <a:r>
              <a:rPr lang="ru-RU" sz="2000" b="1" kern="12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Легитимен период за мобилности от Програмни към Партниращи държави – между 5 дни и 2 месеца.</a:t>
            </a:r>
          </a:p>
          <a:p>
            <a:pPr marL="457200" lvl="0" indent="-457200" algn="l">
              <a:spcBef>
                <a:spcPts val="1200"/>
              </a:spcBef>
              <a:spcAft>
                <a:spcPts val="1200"/>
              </a:spcAft>
              <a:buFontTx/>
              <a:buChar char="-"/>
            </a:pPr>
            <a:endParaRPr lang="ru-RU" sz="32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just"/>
            <a:endParaRPr lang="bg-BG"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400" dirty="0">
                  <a:solidFill>
                    <a:schemeClr val="bg1"/>
                  </a:solidFill>
                </a:rPr>
                <a:t>Мобилност на персонала с цел преподаване</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3661137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708660" y="1429209"/>
            <a:ext cx="10774680" cy="3293209"/>
          </a:xfrm>
        </p:spPr>
        <p:txBody>
          <a:bodyPr/>
          <a:lstStyle/>
          <a:p>
            <a:pPr lvl="0" algn="just" rtl="0">
              <a:spcBef>
                <a:spcPts val="600"/>
              </a:spcBef>
              <a:spcAft>
                <a:spcPts val="1200"/>
              </a:spcAft>
              <a:defRPr/>
            </a:pPr>
            <a:r>
              <a:rPr lang="ru-RU" sz="2000" b="1" dirty="0" smtClean="0">
                <a:solidFill>
                  <a:srgbClr val="003399"/>
                </a:solidFill>
                <a:latin typeface="Calibri" panose="020F0502020204030204" pitchFamily="34" charset="0"/>
                <a:cs typeface="Times New Roman" panose="02020603050405020304" pitchFamily="18" charset="0"/>
              </a:rPr>
              <a:t> </a:t>
            </a:r>
          </a:p>
          <a:p>
            <a:pPr lvl="0" algn="just" rtl="0">
              <a:spcBef>
                <a:spcPts val="600"/>
              </a:spcBef>
              <a:spcAft>
                <a:spcPts val="1200"/>
              </a:spcAft>
              <a:defRPr/>
            </a:pPr>
            <a:endPar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endParaRPr>
          </a:p>
          <a:p>
            <a:pPr lvl="0" algn="just" rtl="0">
              <a:spcBef>
                <a:spcPts val="600"/>
              </a:spcBef>
              <a:spcAft>
                <a:spcPts val="1200"/>
              </a:spcAft>
              <a:defRPr/>
            </a:pPr>
            <a:r>
              <a:rPr lang="ru-RU" sz="2000" b="1" kern="1200" dirty="0" smtClean="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Мобилност </a:t>
            </a:r>
            <a:r>
              <a:rPr lang="ru-RU" sz="2000" b="1" kern="12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на персонала с цел обучение</a:t>
            </a:r>
          </a:p>
          <a:p>
            <a:pPr lvl="0" algn="just" rtl="0">
              <a:spcBef>
                <a:spcPts val="600"/>
              </a:spcBef>
              <a:spcAft>
                <a:spcPts val="1200"/>
              </a:spcAft>
              <a:defRPr/>
            </a:pPr>
            <a:r>
              <a:rPr lang="ru-RU" sz="2000" b="1" kern="12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легитимен период - между 2 дни и 2 месеца (без дните за път</a:t>
            </a:r>
            <a:r>
              <a:rPr lang="ru-RU" sz="2000" b="1" kern="1200" dirty="0" smtClean="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a:t>
            </a:r>
            <a:endParaRPr lang="ru-RU" sz="2000" b="1" kern="12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endParaRPr>
          </a:p>
          <a:p>
            <a:pPr lvl="0" algn="just" rtl="0">
              <a:spcBef>
                <a:spcPts val="600"/>
              </a:spcBef>
              <a:spcAft>
                <a:spcPts val="1200"/>
              </a:spcAft>
              <a:defRPr/>
            </a:pPr>
            <a:r>
              <a:rPr lang="ru-RU" sz="2000" b="1" kern="12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Легитимен период за мобилности от Програмни към Партниращи държави – между 5 дни и 2 месеца</a:t>
            </a:r>
            <a:r>
              <a:rPr lang="ru-RU" sz="2000" b="1" kern="1200" dirty="0" smtClean="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a:t>
            </a:r>
            <a:endParaRPr lang="ru-RU" sz="3200" b="1"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just"/>
            <a:endParaRPr lang="bg-BG"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400" dirty="0">
                  <a:solidFill>
                    <a:schemeClr val="bg1"/>
                  </a:solidFill>
                </a:rPr>
                <a:t>Мобилност на персонала с цел обучение</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4"/>
          <a:stretch>
            <a:fillRect/>
          </a:stretch>
        </p:blipFill>
        <p:spPr>
          <a:xfrm>
            <a:off x="9936480" y="5973410"/>
            <a:ext cx="1828800" cy="740379"/>
          </a:xfrm>
          <a:prstGeom prst="rect">
            <a:avLst/>
          </a:prstGeom>
        </p:spPr>
      </p:pic>
      <p:pic>
        <p:nvPicPr>
          <p:cNvPr id="8" name="Picture 7"/>
          <p:cNvPicPr>
            <a:picLocks noChangeAspect="1"/>
          </p:cNvPicPr>
          <p:nvPr/>
        </p:nvPicPr>
        <p:blipFill>
          <a:blip r:embed="rId5"/>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4325724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708660" y="1429209"/>
            <a:ext cx="10774680" cy="2369880"/>
          </a:xfrm>
        </p:spPr>
        <p:txBody>
          <a:bodyPr/>
          <a:lstStyle/>
          <a:p>
            <a:pPr marL="342900" lvl="0" indent="-342900" algn="just" rtl="0">
              <a:spcBef>
                <a:spcPts val="600"/>
              </a:spcBef>
              <a:spcAft>
                <a:spcPts val="1200"/>
              </a:spcAft>
              <a:buFont typeface="Arial" panose="020B0604020202020204" pitchFamily="34" charset="0"/>
              <a:buChar char="•"/>
              <a:defRPr/>
            </a:pPr>
            <a:r>
              <a:rPr lang="ru-RU" sz="2400" dirty="0" smtClean="0"/>
              <a:t>Еразъм </a:t>
            </a:r>
            <a:r>
              <a:rPr lang="ru-RU" sz="2400" dirty="0"/>
              <a:t>Харта за Висше образование</a:t>
            </a:r>
          </a:p>
          <a:p>
            <a:pPr marL="342900" indent="-342900" algn="just">
              <a:buFont typeface="Arial" panose="020B0604020202020204" pitchFamily="34" charset="0"/>
              <a:buChar char="•"/>
            </a:pPr>
            <a:r>
              <a:rPr lang="ru-RU" sz="2400" dirty="0"/>
              <a:t>Студентска Харта „Еразъм+“</a:t>
            </a:r>
          </a:p>
          <a:p>
            <a:pPr algn="just"/>
            <a:endParaRPr lang="ru-RU" sz="2400" dirty="0"/>
          </a:p>
          <a:p>
            <a:pPr algn="just"/>
            <a:endParaRPr lang="ru-RU" sz="2400" dirty="0"/>
          </a:p>
          <a:p>
            <a:pPr algn="just"/>
            <a:endParaRPr lang="ru-RU" sz="2400" dirty="0"/>
          </a:p>
          <a:p>
            <a:pPr algn="just"/>
            <a:endParaRPr lang="bg-BG"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400" dirty="0">
                  <a:solidFill>
                    <a:schemeClr val="bg1"/>
                  </a:solidFill>
                </a:rPr>
                <a:t>Основни документи</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4526" y="2409553"/>
            <a:ext cx="3171284" cy="416699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409554"/>
            <a:ext cx="3255086" cy="4284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7267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609600" y="2362200"/>
            <a:ext cx="10774680" cy="4401205"/>
          </a:xfrm>
        </p:spPr>
        <p:txBody>
          <a:bodyPr/>
          <a:lstStyle/>
          <a:p>
            <a:pPr marL="342900" lvl="0" indent="-342900" algn="just" rtl="0">
              <a:spcBef>
                <a:spcPts val="600"/>
              </a:spcBef>
              <a:spcAft>
                <a:spcPts val="1200"/>
              </a:spcAft>
              <a:buFont typeface="Arial" panose="020B0604020202020204" pitchFamily="34" charset="0"/>
              <a:buChar char="•"/>
              <a:defRPr/>
            </a:pP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междуинституционално</a:t>
            </a:r>
            <a:r>
              <a:rPr lang="ru-RU" sz="2000" dirty="0"/>
              <a:t> </a:t>
            </a: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споразумение</a:t>
            </a:r>
            <a:r>
              <a:rPr lang="ru-RU" sz="2000" dirty="0"/>
              <a:t> </a:t>
            </a: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между</a:t>
            </a:r>
            <a:r>
              <a:rPr lang="ru-RU" sz="2000" dirty="0"/>
              <a:t> </a:t>
            </a: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изпращащия и приемащия университет</a:t>
            </a:r>
          </a:p>
          <a:p>
            <a:pPr marL="342900" lvl="0" indent="-342900" algn="just" rtl="0">
              <a:spcBef>
                <a:spcPts val="600"/>
              </a:spcBef>
              <a:spcAft>
                <a:spcPts val="1200"/>
              </a:spcAft>
              <a:buFont typeface="Arial" panose="020B0604020202020204" pitchFamily="34" charset="0"/>
              <a:buChar char="•"/>
              <a:defRPr/>
            </a:pP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Erasmus+ app</a:t>
            </a:r>
          </a:p>
          <a:p>
            <a:pPr marL="342900" lvl="0" indent="-342900" algn="just" rtl="0">
              <a:spcBef>
                <a:spcPts val="600"/>
              </a:spcBef>
              <a:spcAft>
                <a:spcPts val="1200"/>
              </a:spcAft>
              <a:buFont typeface="Arial" panose="020B0604020202020204" pitchFamily="34" charset="0"/>
              <a:buChar char="•"/>
              <a:defRPr/>
            </a:pP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договор между студента и  изпращащия университет</a:t>
            </a:r>
          </a:p>
          <a:p>
            <a:pPr marL="342900" lvl="0" indent="-342900" algn="just" rtl="0">
              <a:spcBef>
                <a:spcPts val="600"/>
              </a:spcBef>
              <a:spcAft>
                <a:spcPts val="1200"/>
              </a:spcAft>
              <a:buFont typeface="Arial" panose="020B0604020202020204" pitchFamily="34" charset="0"/>
              <a:buChar char="•"/>
              <a:defRPr/>
            </a:pP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споразумение за обучение (Learning agreement)</a:t>
            </a:r>
          </a:p>
          <a:p>
            <a:pPr marL="342900" lvl="0" indent="-342900" algn="just" rtl="0">
              <a:spcBef>
                <a:spcPts val="600"/>
              </a:spcBef>
              <a:spcAft>
                <a:spcPts val="1200"/>
              </a:spcAft>
              <a:buFont typeface="Arial" panose="020B0604020202020204" pitchFamily="34" charset="0"/>
              <a:buChar char="•"/>
              <a:defRPr/>
            </a:pP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отчетни документи (съгласно подписания договор – онлайн отчет, билети/бордни карти и др.)</a:t>
            </a:r>
          </a:p>
          <a:p>
            <a:pPr algn="just"/>
            <a:endParaRPr lang="ru-RU" sz="2400" dirty="0"/>
          </a:p>
          <a:p>
            <a:pPr algn="just"/>
            <a:endParaRPr lang="ru-RU" sz="2400" dirty="0"/>
          </a:p>
          <a:p>
            <a:pPr algn="just"/>
            <a:endParaRPr lang="ru-RU" sz="2400" dirty="0"/>
          </a:p>
          <a:p>
            <a:pPr algn="just"/>
            <a:endParaRPr lang="bg-BG"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400" dirty="0">
                  <a:solidFill>
                    <a:schemeClr val="bg1"/>
                  </a:solidFill>
                </a:rPr>
                <a:t>Основни документи</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4"/>
          <a:stretch>
            <a:fillRect/>
          </a:stretch>
        </p:blipFill>
        <p:spPr>
          <a:xfrm>
            <a:off x="9936480" y="5973410"/>
            <a:ext cx="1828800" cy="740379"/>
          </a:xfrm>
          <a:prstGeom prst="rect">
            <a:avLst/>
          </a:prstGeom>
        </p:spPr>
      </p:pic>
      <p:pic>
        <p:nvPicPr>
          <p:cNvPr id="8" name="Picture 7"/>
          <p:cNvPicPr>
            <a:picLocks noChangeAspect="1"/>
          </p:cNvPicPr>
          <p:nvPr/>
        </p:nvPicPr>
        <p:blipFill>
          <a:blip r:embed="rId5"/>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1933407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4648200" y="1894908"/>
            <a:ext cx="10774680" cy="4093428"/>
          </a:xfrm>
        </p:spPr>
        <p:txBody>
          <a:bodyPr/>
          <a:lstStyle/>
          <a:p>
            <a:pPr marL="342900" lvl="0" indent="-342900" algn="just" rtl="0">
              <a:spcBef>
                <a:spcPts val="600"/>
              </a:spcBef>
              <a:spcAft>
                <a:spcPts val="1200"/>
              </a:spcAft>
              <a:buFont typeface="Arial" panose="020B0604020202020204" pitchFamily="34" charset="0"/>
              <a:buChar char="•"/>
              <a:defRPr/>
            </a:pP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Грант – финансова </a:t>
            </a:r>
            <a:r>
              <a:rPr lang="ru-RU" sz="2000" b="1" kern="1200" dirty="0" smtClean="0">
                <a:solidFill>
                  <a:srgbClr val="003399"/>
                </a:solidFill>
                <a:latin typeface="Calibri" panose="020F0502020204030204" pitchFamily="34" charset="0"/>
                <a:ea typeface="Verdana" panose="020B0604030504040204" pitchFamily="34" charset="0"/>
                <a:cs typeface="Times New Roman" panose="02020603050405020304" pitchFamily="18" charset="0"/>
              </a:rPr>
              <a:t>подкрепа</a:t>
            </a:r>
            <a:endPar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endParaRPr>
          </a:p>
          <a:p>
            <a:pPr marL="342900" lvl="0" indent="-342900" algn="just" rtl="0">
              <a:spcBef>
                <a:spcPts val="600"/>
              </a:spcBef>
              <a:spcAft>
                <a:spcPts val="1200"/>
              </a:spcAft>
              <a:buFont typeface="Arial" panose="020B0604020202020204" pitchFamily="34" charset="0"/>
              <a:buChar char="•"/>
              <a:defRPr/>
            </a:pP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Без академични такси в приемащия </a:t>
            </a:r>
            <a:r>
              <a:rPr lang="ru-RU" sz="2000" b="1" kern="1200" dirty="0" smtClean="0">
                <a:solidFill>
                  <a:srgbClr val="003399"/>
                </a:solidFill>
                <a:latin typeface="Calibri" panose="020F0502020204030204" pitchFamily="34" charset="0"/>
                <a:ea typeface="Verdana" panose="020B0604030504040204" pitchFamily="34" charset="0"/>
                <a:cs typeface="Times New Roman" panose="02020603050405020304" pitchFamily="18" charset="0"/>
              </a:rPr>
              <a:t>университет</a:t>
            </a:r>
            <a:endPar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endParaRPr>
          </a:p>
          <a:p>
            <a:pPr marL="342900" lvl="0" indent="-342900" algn="just" rtl="0">
              <a:spcBef>
                <a:spcPts val="600"/>
              </a:spcBef>
              <a:spcAft>
                <a:spcPts val="1200"/>
              </a:spcAft>
              <a:buFont typeface="Arial" panose="020B0604020202020204" pitchFamily="34" charset="0"/>
              <a:buChar char="•"/>
              <a:defRPr/>
            </a:pP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Академично признаване на резултатите – </a:t>
            </a:r>
            <a:r>
              <a:rPr lang="ru-RU" sz="2000" b="1" kern="1200" dirty="0" smtClean="0">
                <a:solidFill>
                  <a:srgbClr val="003399"/>
                </a:solidFill>
                <a:latin typeface="Calibri" panose="020F0502020204030204" pitchFamily="34" charset="0"/>
                <a:ea typeface="Verdana" panose="020B0604030504040204" pitchFamily="34" charset="0"/>
                <a:cs typeface="Times New Roman" panose="02020603050405020304" pitchFamily="18" charset="0"/>
              </a:rPr>
              <a:t>ECTS</a:t>
            </a:r>
            <a:endPar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endParaRPr>
          </a:p>
          <a:p>
            <a:pPr marL="342900" lvl="0" indent="-342900" algn="just" rtl="0">
              <a:spcBef>
                <a:spcPts val="600"/>
              </a:spcBef>
              <a:spcAft>
                <a:spcPts val="1200"/>
              </a:spcAft>
              <a:buFont typeface="Arial" panose="020B0604020202020204" pitchFamily="34" charset="0"/>
              <a:buChar char="•"/>
              <a:defRPr/>
            </a:pP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Повишаване на езиковите </a:t>
            </a:r>
            <a:r>
              <a:rPr lang="ru-RU" sz="2000" b="1" kern="1200" dirty="0" smtClean="0">
                <a:solidFill>
                  <a:srgbClr val="003399"/>
                </a:solidFill>
                <a:latin typeface="Calibri" panose="020F0502020204030204" pitchFamily="34" charset="0"/>
                <a:ea typeface="Verdana" panose="020B0604030504040204" pitchFamily="34" charset="0"/>
                <a:cs typeface="Times New Roman" panose="02020603050405020304" pitchFamily="18" charset="0"/>
              </a:rPr>
              <a:t>компетенции</a:t>
            </a:r>
            <a:endPar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endParaRPr>
          </a:p>
          <a:p>
            <a:pPr marL="342900" lvl="0" indent="-342900" algn="just" rtl="0">
              <a:spcBef>
                <a:spcPts val="600"/>
              </a:spcBef>
              <a:spcAft>
                <a:spcPts val="1200"/>
              </a:spcAft>
              <a:buFont typeface="Arial" panose="020B0604020202020204" pitchFamily="34" charset="0"/>
              <a:buChar char="•"/>
              <a:defRPr/>
            </a:pPr>
            <a:r>
              <a:rPr lang="ru-RU" sz="2000" b="1" kern="1200" dirty="0">
                <a:solidFill>
                  <a:srgbClr val="003399"/>
                </a:solidFill>
                <a:latin typeface="Calibri" panose="020F0502020204030204" pitchFamily="34" charset="0"/>
                <a:ea typeface="Verdana" panose="020B0604030504040204" pitchFamily="34" charset="0"/>
                <a:cs typeface="Times New Roman" panose="02020603050405020304" pitchFamily="18" charset="0"/>
              </a:rPr>
              <a:t>Полезни знания и умения</a:t>
            </a:r>
          </a:p>
          <a:p>
            <a:pPr algn="just"/>
            <a:endParaRPr lang="ru-RU" sz="2400" dirty="0"/>
          </a:p>
          <a:p>
            <a:pPr algn="just"/>
            <a:endParaRPr lang="ru-RU" sz="2400" dirty="0"/>
          </a:p>
          <a:p>
            <a:pPr algn="just"/>
            <a:endParaRPr lang="ru-RU" sz="2400" dirty="0"/>
          </a:p>
          <a:p>
            <a:pPr algn="just"/>
            <a:endParaRPr lang="bg-BG"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400" dirty="0">
                  <a:solidFill>
                    <a:schemeClr val="bg1"/>
                  </a:solidFill>
                </a:rPr>
                <a:t>Ползи</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1581425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200400" y="1455184"/>
            <a:ext cx="8991600" cy="4650343"/>
          </a:xfrm>
          <a:prstGeom prst="rect">
            <a:avLst/>
          </a:prstGeom>
        </p:spPr>
      </p:pic>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4267200" y="6076901"/>
            <a:ext cx="10774680" cy="2031325"/>
          </a:xfrm>
        </p:spPr>
        <p:txBody>
          <a:bodyPr/>
          <a:lstStyle/>
          <a:p>
            <a:pPr marL="0" lvl="1" algn="just"/>
            <a:r>
              <a:rPr lang="en-GB" dirty="0" err="1">
                <a:solidFill>
                  <a:srgbClr val="0070C0"/>
                </a:solidFill>
              </a:rPr>
              <a:t>eu|academy</a:t>
            </a:r>
            <a:r>
              <a:rPr lang="en-GB" dirty="0">
                <a:solidFill>
                  <a:srgbClr val="0070C0"/>
                </a:solidFill>
              </a:rPr>
              <a:t> - </a:t>
            </a:r>
            <a:r>
              <a:rPr lang="en-US" dirty="0">
                <a:solidFill>
                  <a:srgbClr val="0070C0"/>
                </a:solidFill>
                <a:hlinkClick r:id="rId4"/>
              </a:rPr>
              <a:t>Online Language </a:t>
            </a:r>
            <a:r>
              <a:rPr lang="en-US" dirty="0" smtClean="0">
                <a:solidFill>
                  <a:srgbClr val="0070C0"/>
                </a:solidFill>
                <a:hlinkClick r:id="rId4"/>
              </a:rPr>
              <a:t>Support</a:t>
            </a:r>
            <a:endParaRPr lang="bg-BG" dirty="0" smtClean="0">
              <a:solidFill>
                <a:srgbClr val="0070C0"/>
              </a:solidFill>
            </a:endParaRPr>
          </a:p>
          <a:p>
            <a:pPr marL="0" lvl="1" algn="just"/>
            <a:endParaRPr lang="en-US" dirty="0">
              <a:solidFill>
                <a:srgbClr val="0070C0"/>
              </a:solidFill>
            </a:endParaRPr>
          </a:p>
          <a:p>
            <a:pPr algn="just"/>
            <a:endParaRPr lang="ru-RU" sz="2400" dirty="0" smtClean="0"/>
          </a:p>
          <a:p>
            <a:pPr algn="just"/>
            <a:endParaRPr lang="ru-RU" sz="2400" dirty="0"/>
          </a:p>
          <a:p>
            <a:pPr algn="just"/>
            <a:endParaRPr lang="ru-RU" sz="2400" dirty="0"/>
          </a:p>
          <a:p>
            <a:pPr algn="just"/>
            <a:endParaRPr lang="bg-BG"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400" dirty="0">
                  <a:solidFill>
                    <a:schemeClr val="bg1"/>
                  </a:solidFill>
                </a:rPr>
                <a:t>Онлайн езикова подкрепа - </a:t>
              </a:r>
              <a:r>
                <a:rPr lang="en-US" sz="4400" dirty="0">
                  <a:solidFill>
                    <a:schemeClr val="bg1"/>
                  </a:solidFill>
                </a:rPr>
                <a:t>OLS</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5"/>
          <a:stretch>
            <a:fillRect/>
          </a:stretch>
        </p:blipFill>
        <p:spPr>
          <a:xfrm>
            <a:off x="9936480" y="5973410"/>
            <a:ext cx="1828800" cy="740379"/>
          </a:xfrm>
          <a:prstGeom prst="rect">
            <a:avLst/>
          </a:prstGeom>
        </p:spPr>
      </p:pic>
      <p:pic>
        <p:nvPicPr>
          <p:cNvPr id="8" name="Picture 7"/>
          <p:cNvPicPr>
            <a:picLocks noChangeAspect="1"/>
          </p:cNvPicPr>
          <p:nvPr/>
        </p:nvPicPr>
        <p:blipFill>
          <a:blip r:embed="rId6"/>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128156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1015052" y="1828800"/>
            <a:ext cx="10774680" cy="6370975"/>
          </a:xfrm>
        </p:spPr>
        <p:txBody>
          <a:bodyPr/>
          <a:lstStyle/>
          <a:p>
            <a:pPr marL="0" lvl="1" indent="0" eaLnBrk="1" hangingPunct="1">
              <a:buFontTx/>
              <a:buNone/>
              <a:defRPr/>
            </a:pPr>
            <a:r>
              <a:rPr lang="bg-BG" sz="2400" b="1" kern="1200" dirty="0">
                <a:solidFill>
                  <a:srgbClr val="333399"/>
                </a:solidFill>
              </a:rPr>
              <a:t>Онлайн езиков тест</a:t>
            </a:r>
            <a:endParaRPr lang="en-GB" sz="3200" b="1" kern="1200" dirty="0">
              <a:solidFill>
                <a:srgbClr val="333399"/>
              </a:solidFill>
            </a:endParaRPr>
          </a:p>
          <a:p>
            <a:pPr marL="857250" lvl="2" indent="-457200" eaLnBrk="1" hangingPunct="1">
              <a:buFont typeface="Arial" panose="020B0604020202020204" pitchFamily="34" charset="0"/>
              <a:buChar char="•"/>
              <a:defRPr/>
            </a:pPr>
            <a:r>
              <a:rPr lang="bg-BG" sz="2400" b="1" kern="1200" dirty="0">
                <a:solidFill>
                  <a:srgbClr val="333399"/>
                </a:solidFill>
              </a:rPr>
              <a:t>Всички участници, които използват един от езиците, които са достъпни (</a:t>
            </a:r>
            <a:r>
              <a:rPr lang="bg-BG" sz="2400" b="1" i="1" kern="1200" dirty="0">
                <a:solidFill>
                  <a:srgbClr val="333399"/>
                </a:solidFill>
              </a:rPr>
              <a:t>без тези, за които е майчин</a:t>
            </a:r>
            <a:r>
              <a:rPr lang="bg-BG" sz="2400" b="1" kern="1200" dirty="0">
                <a:solidFill>
                  <a:srgbClr val="333399"/>
                </a:solidFill>
              </a:rPr>
              <a:t>);</a:t>
            </a:r>
          </a:p>
          <a:p>
            <a:pPr marL="857250" lvl="2" indent="-457200" eaLnBrk="1" hangingPunct="1">
              <a:buFont typeface="Arial" panose="020B0604020202020204" pitchFamily="34" charset="0"/>
              <a:buChar char="•"/>
              <a:defRPr/>
            </a:pPr>
            <a:r>
              <a:rPr lang="bg-BG" sz="3200" b="1" kern="1200" dirty="0">
                <a:solidFill>
                  <a:srgbClr val="333399"/>
                </a:solidFill>
              </a:rPr>
              <a:t>Преди мобилността</a:t>
            </a:r>
            <a:r>
              <a:rPr lang="en-GB" sz="3200" b="1" kern="1200" dirty="0">
                <a:solidFill>
                  <a:srgbClr val="333399"/>
                </a:solidFill>
              </a:rPr>
              <a:t>: </a:t>
            </a:r>
            <a:r>
              <a:rPr lang="bg-BG" sz="3200" b="1" kern="1200" dirty="0">
                <a:solidFill>
                  <a:srgbClr val="333399"/>
                </a:solidFill>
              </a:rPr>
              <a:t>проверка на нивото;</a:t>
            </a:r>
            <a:endParaRPr lang="bg-BG" sz="2400" b="1" kern="1200" dirty="0">
              <a:solidFill>
                <a:srgbClr val="333399"/>
              </a:solidFill>
            </a:endParaRPr>
          </a:p>
          <a:p>
            <a:pPr marL="857250" lvl="2" indent="-457200" eaLnBrk="1" hangingPunct="1">
              <a:buFont typeface="Arial" panose="020B0604020202020204" pitchFamily="34" charset="0"/>
              <a:buChar char="•"/>
              <a:defRPr/>
            </a:pPr>
            <a:r>
              <a:rPr lang="bg-BG" sz="3200" b="1" kern="1200" dirty="0">
                <a:solidFill>
                  <a:srgbClr val="333399"/>
                </a:solidFill>
              </a:rPr>
              <a:t>В края на мобилността</a:t>
            </a:r>
            <a:r>
              <a:rPr lang="en-GB" sz="3200" b="1" kern="1200" dirty="0">
                <a:solidFill>
                  <a:srgbClr val="333399"/>
                </a:solidFill>
              </a:rPr>
              <a:t>: </a:t>
            </a:r>
            <a:r>
              <a:rPr lang="bg-BG" sz="3200" b="1" kern="1200" dirty="0">
                <a:solidFill>
                  <a:srgbClr val="333399"/>
                </a:solidFill>
              </a:rPr>
              <a:t>за да се измери прогреса;</a:t>
            </a:r>
            <a:endParaRPr lang="en-GB" sz="3200" b="1" kern="1200" dirty="0">
              <a:solidFill>
                <a:srgbClr val="333399"/>
              </a:solidFill>
            </a:endParaRPr>
          </a:p>
          <a:p>
            <a:pPr marL="0" lvl="1" indent="0" eaLnBrk="1" hangingPunct="1">
              <a:buFontTx/>
              <a:buNone/>
              <a:defRPr/>
            </a:pPr>
            <a:r>
              <a:rPr lang="en-GB" sz="3200" b="1" kern="1200" dirty="0">
                <a:solidFill>
                  <a:srgbClr val="333399"/>
                </a:solidFill>
              </a:rPr>
              <a:t> </a:t>
            </a:r>
            <a:endParaRPr lang="bg-BG" sz="3200" b="1" kern="1200" dirty="0">
              <a:solidFill>
                <a:srgbClr val="333399"/>
              </a:solidFill>
            </a:endParaRPr>
          </a:p>
          <a:p>
            <a:pPr marL="0" lvl="1" indent="0" eaLnBrk="1" hangingPunct="1">
              <a:buFontTx/>
              <a:buNone/>
              <a:defRPr/>
            </a:pPr>
            <a:r>
              <a:rPr lang="bg-BG" sz="2400" b="1" kern="1200" dirty="0">
                <a:solidFill>
                  <a:srgbClr val="333399"/>
                </a:solidFill>
              </a:rPr>
              <a:t>Онлайн езиков курс</a:t>
            </a:r>
            <a:endParaRPr lang="en-GB" sz="2400" b="1" kern="1200" dirty="0">
              <a:solidFill>
                <a:srgbClr val="333399"/>
              </a:solidFill>
            </a:endParaRPr>
          </a:p>
          <a:p>
            <a:pPr marL="857250" lvl="2" indent="-457200" eaLnBrk="1" hangingPunct="1">
              <a:buFont typeface="Arial" panose="020B0604020202020204" pitchFamily="34" charset="0"/>
              <a:buChar char="•"/>
              <a:defRPr/>
            </a:pPr>
            <a:r>
              <a:rPr lang="bg-BG" sz="2400" b="1" kern="1200" dirty="0">
                <a:solidFill>
                  <a:srgbClr val="333399"/>
                </a:solidFill>
              </a:rPr>
              <a:t>Ако е необходимо;</a:t>
            </a:r>
            <a:r>
              <a:rPr lang="en-GB" sz="2400" b="1" kern="1200" dirty="0">
                <a:solidFill>
                  <a:srgbClr val="333399"/>
                </a:solidFill>
              </a:rPr>
              <a:t> </a:t>
            </a:r>
            <a:endParaRPr lang="bg-BG" sz="2400" b="1" kern="1200" dirty="0">
              <a:solidFill>
                <a:srgbClr val="333399"/>
              </a:solidFill>
            </a:endParaRPr>
          </a:p>
          <a:p>
            <a:pPr marL="857250" lvl="2" indent="-457200" eaLnBrk="1" hangingPunct="1">
              <a:buFont typeface="Arial" panose="020B0604020202020204" pitchFamily="34" charset="0"/>
              <a:buChar char="•"/>
              <a:defRPr/>
            </a:pPr>
            <a:r>
              <a:rPr lang="bg-BG" sz="2400" b="1" kern="1200" dirty="0">
                <a:solidFill>
                  <a:srgbClr val="333399"/>
                </a:solidFill>
              </a:rPr>
              <a:t>Преди и по време на </a:t>
            </a:r>
          </a:p>
          <a:p>
            <a:pPr marL="400050" lvl="2" indent="0" eaLnBrk="1" hangingPunct="1">
              <a:buFontTx/>
              <a:buNone/>
              <a:defRPr/>
            </a:pPr>
            <a:r>
              <a:rPr lang="bg-BG" sz="2400" b="1" kern="1200" dirty="0">
                <a:solidFill>
                  <a:srgbClr val="333399"/>
                </a:solidFill>
              </a:rPr>
              <a:t>	мобилността;</a:t>
            </a:r>
            <a:endParaRPr lang="en-GB" sz="2400" b="1" kern="1200" dirty="0">
              <a:solidFill>
                <a:srgbClr val="333399"/>
              </a:solidFill>
            </a:endParaRPr>
          </a:p>
          <a:p>
            <a:pPr lvl="1" indent="-457200">
              <a:buFont typeface="Arial" panose="020B0604020202020204" pitchFamily="34" charset="0"/>
              <a:buChar char="•"/>
              <a:defRPr/>
            </a:pPr>
            <a:endParaRPr lang="en-GB" dirty="0">
              <a:solidFill>
                <a:srgbClr val="0070C0"/>
              </a:solidFill>
            </a:endParaRPr>
          </a:p>
          <a:p>
            <a:pPr marL="0" lvl="1" algn="just"/>
            <a:endParaRPr lang="bg-BG" dirty="0" smtClean="0">
              <a:solidFill>
                <a:srgbClr val="0070C0"/>
              </a:solidFill>
            </a:endParaRPr>
          </a:p>
          <a:p>
            <a:pPr marL="0" lvl="1" algn="just"/>
            <a:endParaRPr lang="en-US" dirty="0">
              <a:solidFill>
                <a:srgbClr val="0070C0"/>
              </a:solidFill>
            </a:endParaRPr>
          </a:p>
          <a:p>
            <a:pPr algn="just"/>
            <a:endParaRPr lang="ru-RU" sz="2400" dirty="0" smtClean="0"/>
          </a:p>
          <a:p>
            <a:pPr algn="just"/>
            <a:endParaRPr lang="ru-RU" sz="2400" dirty="0"/>
          </a:p>
          <a:p>
            <a:pPr algn="just"/>
            <a:endParaRPr lang="ru-RU" sz="2400" dirty="0"/>
          </a:p>
          <a:p>
            <a:pPr algn="just"/>
            <a:endParaRPr lang="bg-BG"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400" dirty="0">
                  <a:solidFill>
                    <a:schemeClr val="bg1"/>
                  </a:solidFill>
                </a:rPr>
                <a:t>Онлайн езикова подкрепа - </a:t>
              </a:r>
              <a:r>
                <a:rPr lang="en-US" sz="4400" dirty="0">
                  <a:solidFill>
                    <a:schemeClr val="bg1"/>
                  </a:solidFill>
                </a:rPr>
                <a:t>OLS</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2879905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1015052" y="1828800"/>
            <a:ext cx="10774680" cy="6124754"/>
          </a:xfrm>
        </p:spPr>
        <p:txBody>
          <a:bodyPr/>
          <a:lstStyle/>
          <a:p>
            <a:pPr marL="0" lvl="1" indent="0" algn="ctr" eaLnBrk="1" hangingPunct="1">
              <a:buFontTx/>
              <a:buNone/>
              <a:defRPr/>
            </a:pPr>
            <a:r>
              <a:rPr lang="ru-RU" sz="2400" b="1" kern="1200" dirty="0">
                <a:solidFill>
                  <a:srgbClr val="333399"/>
                </a:solidFill>
              </a:rPr>
              <a:t>Подкрепа за лица със специални </a:t>
            </a:r>
            <a:r>
              <a:rPr lang="ru-RU" sz="2400" b="1" kern="1200" dirty="0" smtClean="0">
                <a:solidFill>
                  <a:srgbClr val="333399"/>
                </a:solidFill>
              </a:rPr>
              <a:t>нужди</a:t>
            </a:r>
          </a:p>
          <a:p>
            <a:pPr marL="0" lvl="1" indent="0" algn="ctr" eaLnBrk="1" hangingPunct="1">
              <a:buFontTx/>
              <a:buNone/>
              <a:defRPr/>
            </a:pPr>
            <a:endParaRPr lang="ru-RU" sz="2400" b="1" kern="1200" dirty="0">
              <a:solidFill>
                <a:srgbClr val="333399"/>
              </a:solidFill>
            </a:endParaRPr>
          </a:p>
          <a:p>
            <a:pPr lvl="1" indent="-457200">
              <a:buFont typeface="Arial" panose="020B0604020202020204" pitchFamily="34" charset="0"/>
              <a:buChar char="•"/>
              <a:defRPr/>
            </a:pPr>
            <a:r>
              <a:rPr lang="ru-RU" sz="2000" b="1" kern="1200" dirty="0">
                <a:solidFill>
                  <a:srgbClr val="333399"/>
                </a:solidFill>
              </a:rPr>
              <a:t>Студенти и служители с физически, психически или здравословни състояния - Students and staff with physical, mental or health-related conditions; </a:t>
            </a:r>
          </a:p>
          <a:p>
            <a:pPr lvl="1" indent="-457200">
              <a:buFont typeface="Arial" panose="020B0604020202020204" pitchFamily="34" charset="0"/>
              <a:buChar char="•"/>
              <a:defRPr/>
            </a:pPr>
            <a:endParaRPr lang="ru-RU" sz="2000" b="1" kern="1200" dirty="0">
              <a:solidFill>
                <a:srgbClr val="333399"/>
              </a:solidFill>
            </a:endParaRPr>
          </a:p>
          <a:p>
            <a:pPr lvl="1" indent="-457200">
              <a:buFont typeface="Arial" panose="020B0604020202020204" pitchFamily="34" charset="0"/>
              <a:buChar char="•"/>
              <a:defRPr/>
            </a:pPr>
            <a:r>
              <a:rPr lang="ru-RU" sz="2000" b="1" kern="1200" dirty="0">
                <a:solidFill>
                  <a:srgbClr val="333399"/>
                </a:solidFill>
              </a:rPr>
              <a:t>Финансиране на база ставки за индивидуална подкрепа;</a:t>
            </a:r>
          </a:p>
          <a:p>
            <a:pPr lvl="1" indent="-457200">
              <a:buFont typeface="Arial" panose="020B0604020202020204" pitchFamily="34" charset="0"/>
              <a:buChar char="•"/>
              <a:defRPr/>
            </a:pPr>
            <a:endParaRPr lang="ru-RU" sz="2000" b="1" kern="1200" dirty="0">
              <a:solidFill>
                <a:srgbClr val="333399"/>
              </a:solidFill>
            </a:endParaRPr>
          </a:p>
          <a:p>
            <a:pPr lvl="1" indent="-457200">
              <a:buFont typeface="Arial" panose="020B0604020202020204" pitchFamily="34" charset="0"/>
              <a:buChar char="•"/>
              <a:defRPr/>
            </a:pPr>
            <a:r>
              <a:rPr lang="ru-RU" sz="2000" b="1" kern="1200" dirty="0">
                <a:solidFill>
                  <a:srgbClr val="333399"/>
                </a:solidFill>
              </a:rPr>
              <a:t>Финансиране на база ставки за транспорт за персонал и краткосрочни студентски мобилности; </a:t>
            </a:r>
          </a:p>
          <a:p>
            <a:pPr lvl="1" indent="-457200">
              <a:buFont typeface="Arial" panose="020B0604020202020204" pitchFamily="34" charset="0"/>
              <a:buChar char="•"/>
              <a:defRPr/>
            </a:pPr>
            <a:endParaRPr lang="ru-RU" sz="2000" b="1" kern="1200" dirty="0">
              <a:solidFill>
                <a:srgbClr val="333399"/>
              </a:solidFill>
            </a:endParaRPr>
          </a:p>
          <a:p>
            <a:pPr lvl="1" indent="-457200">
              <a:buFont typeface="Arial" panose="020B0604020202020204" pitchFamily="34" charset="0"/>
              <a:buChar char="•"/>
              <a:defRPr/>
            </a:pPr>
            <a:r>
              <a:rPr lang="ru-RU" sz="2000" b="1" kern="1200" dirty="0">
                <a:solidFill>
                  <a:srgbClr val="333399"/>
                </a:solidFill>
              </a:rPr>
              <a:t>Допълнителна подкрепа за тези участници въз основа на реални разходи, които не се покриват от горепосочените категории разходи, спрямо нуждите на участника;</a:t>
            </a:r>
          </a:p>
          <a:p>
            <a:pPr lvl="1" indent="-457200">
              <a:buFont typeface="Arial" panose="020B0604020202020204" pitchFamily="34" charset="0"/>
              <a:buChar char="•"/>
              <a:defRPr/>
            </a:pPr>
            <a:endParaRPr lang="en-GB" dirty="0" smtClean="0">
              <a:solidFill>
                <a:srgbClr val="0070C0"/>
              </a:solidFill>
            </a:endParaRPr>
          </a:p>
          <a:p>
            <a:pPr marL="0" lvl="1" algn="just"/>
            <a:endParaRPr lang="bg-BG" dirty="0" smtClean="0">
              <a:solidFill>
                <a:srgbClr val="0070C0"/>
              </a:solidFill>
            </a:endParaRPr>
          </a:p>
          <a:p>
            <a:pPr marL="0" lvl="1" algn="just"/>
            <a:endParaRPr lang="en-US" dirty="0">
              <a:solidFill>
                <a:srgbClr val="0070C0"/>
              </a:solidFill>
            </a:endParaRPr>
          </a:p>
          <a:p>
            <a:pPr algn="just"/>
            <a:endParaRPr lang="ru-RU" sz="2400" dirty="0" smtClean="0"/>
          </a:p>
          <a:p>
            <a:pPr algn="just"/>
            <a:endParaRPr lang="ru-RU" sz="2400" dirty="0"/>
          </a:p>
          <a:p>
            <a:pPr algn="just"/>
            <a:endParaRPr lang="ru-RU" sz="2400" dirty="0"/>
          </a:p>
          <a:p>
            <a:pPr algn="just"/>
            <a:endParaRPr lang="bg-BG"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400" dirty="0">
                  <a:solidFill>
                    <a:schemeClr val="bg1"/>
                  </a:solidFill>
                </a:rPr>
                <a:t>Приобщаване и многообразие</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4"/>
          <a:stretch>
            <a:fillRect/>
          </a:stretch>
        </p:blipFill>
        <p:spPr>
          <a:xfrm>
            <a:off x="9936480" y="5973410"/>
            <a:ext cx="1828800" cy="740379"/>
          </a:xfrm>
          <a:prstGeom prst="rect">
            <a:avLst/>
          </a:prstGeom>
        </p:spPr>
      </p:pic>
      <p:pic>
        <p:nvPicPr>
          <p:cNvPr id="8" name="Picture 7"/>
          <p:cNvPicPr>
            <a:picLocks noChangeAspect="1"/>
          </p:cNvPicPr>
          <p:nvPr/>
        </p:nvPicPr>
        <p:blipFill>
          <a:blip r:embed="rId5"/>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2815666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1015052" y="1828800"/>
            <a:ext cx="10774680" cy="6124754"/>
          </a:xfrm>
        </p:spPr>
        <p:txBody>
          <a:bodyPr/>
          <a:lstStyle/>
          <a:p>
            <a:pPr algn="ctr">
              <a:defRPr/>
            </a:pPr>
            <a:r>
              <a:rPr lang="bg-BG" altLang="bg-BG" sz="2800" dirty="0">
                <a:solidFill>
                  <a:srgbClr val="333399"/>
                </a:solidFill>
              </a:rPr>
              <a:t>Допълнителна информация:</a:t>
            </a:r>
          </a:p>
          <a:p>
            <a:pPr algn="ctr" eaLnBrk="1" hangingPunct="1">
              <a:buFontTx/>
              <a:buNone/>
              <a:defRPr/>
            </a:pPr>
            <a:endParaRPr lang="bg-BG" altLang="bg-BG" sz="2400" dirty="0">
              <a:solidFill>
                <a:srgbClr val="333399"/>
              </a:solidFill>
            </a:endParaRPr>
          </a:p>
          <a:p>
            <a:pPr algn="ctr" eaLnBrk="1" hangingPunct="1">
              <a:buFontTx/>
              <a:buNone/>
              <a:defRPr/>
            </a:pPr>
            <a:r>
              <a:rPr lang="en-US" altLang="bg-BG" sz="2400" b="1" dirty="0" err="1">
                <a:solidFill>
                  <a:srgbClr val="333399"/>
                </a:solidFill>
              </a:rPr>
              <a:t>ExchangeAbility</a:t>
            </a:r>
            <a:r>
              <a:rPr lang="en-US" altLang="bg-BG" sz="2400" b="1" dirty="0">
                <a:solidFill>
                  <a:srgbClr val="333399"/>
                </a:solidFill>
              </a:rPr>
              <a:t> - ESN</a:t>
            </a:r>
            <a:endParaRPr lang="bg-BG" altLang="bg-BG" sz="2400" b="1" dirty="0">
              <a:solidFill>
                <a:srgbClr val="333399"/>
              </a:solidFill>
            </a:endParaRPr>
          </a:p>
          <a:p>
            <a:pPr algn="ctr" eaLnBrk="1" hangingPunct="1">
              <a:buFontTx/>
              <a:buNone/>
              <a:defRPr/>
            </a:pPr>
            <a:r>
              <a:rPr lang="en-US" altLang="bg-BG" sz="2400" dirty="0">
                <a:solidFill>
                  <a:srgbClr val="333399"/>
                </a:solidFill>
                <a:hlinkClick r:id="rId3"/>
              </a:rPr>
              <a:t>https://exchangeability.eu/</a:t>
            </a:r>
            <a:r>
              <a:rPr lang="bg-BG" altLang="bg-BG" sz="2400" dirty="0">
                <a:solidFill>
                  <a:srgbClr val="333399"/>
                </a:solidFill>
              </a:rPr>
              <a:t> </a:t>
            </a:r>
          </a:p>
          <a:p>
            <a:pPr algn="ctr" eaLnBrk="1" hangingPunct="1">
              <a:buFontTx/>
              <a:buNone/>
              <a:defRPr/>
            </a:pPr>
            <a:endParaRPr lang="bg-BG" altLang="bg-BG" sz="2400" dirty="0">
              <a:solidFill>
                <a:srgbClr val="333399"/>
              </a:solidFill>
            </a:endParaRPr>
          </a:p>
          <a:p>
            <a:pPr algn="ctr">
              <a:defRPr/>
            </a:pPr>
            <a:r>
              <a:rPr lang="en-US" altLang="bg-BG" sz="2400" b="1" dirty="0">
                <a:solidFill>
                  <a:srgbClr val="333399"/>
                </a:solidFill>
              </a:rPr>
              <a:t>LINK Network</a:t>
            </a:r>
            <a:endParaRPr lang="bg-BG" altLang="bg-BG" sz="2400" b="1" dirty="0">
              <a:solidFill>
                <a:srgbClr val="333399"/>
              </a:solidFill>
            </a:endParaRPr>
          </a:p>
          <a:p>
            <a:pPr algn="ctr">
              <a:defRPr/>
            </a:pPr>
            <a:r>
              <a:rPr lang="en-US" altLang="bg-BG" sz="2400" dirty="0">
                <a:solidFill>
                  <a:srgbClr val="333399"/>
                </a:solidFill>
                <a:hlinkClick r:id="rId4"/>
              </a:rPr>
              <a:t>https://thelinknetwork.eu/</a:t>
            </a:r>
            <a:endParaRPr lang="bg-BG" altLang="bg-BG" sz="2400" dirty="0">
              <a:solidFill>
                <a:srgbClr val="333399"/>
              </a:solidFill>
            </a:endParaRPr>
          </a:p>
          <a:p>
            <a:pPr algn="ctr" eaLnBrk="1" hangingPunct="1">
              <a:buFontTx/>
              <a:buNone/>
              <a:defRPr/>
            </a:pPr>
            <a:endParaRPr lang="bg-BG" altLang="bg-BG" sz="2400" dirty="0">
              <a:solidFill>
                <a:srgbClr val="333399"/>
              </a:solidFill>
            </a:endParaRPr>
          </a:p>
          <a:p>
            <a:pPr algn="ctr">
              <a:defRPr/>
            </a:pPr>
            <a:r>
              <a:rPr lang="en-US" altLang="bg-BG" sz="2400" b="1" dirty="0">
                <a:solidFill>
                  <a:srgbClr val="333399"/>
                </a:solidFill>
              </a:rPr>
              <a:t>European Agency for Special Needs and Inclusive Education </a:t>
            </a:r>
            <a:endParaRPr lang="bg-BG" altLang="bg-BG" sz="2400" b="1" dirty="0">
              <a:solidFill>
                <a:srgbClr val="333399"/>
              </a:solidFill>
            </a:endParaRPr>
          </a:p>
          <a:p>
            <a:pPr algn="ctr" eaLnBrk="1" hangingPunct="1">
              <a:buFontTx/>
              <a:buNone/>
              <a:defRPr/>
            </a:pPr>
            <a:r>
              <a:rPr lang="en-US" altLang="bg-BG" sz="2400" dirty="0">
                <a:solidFill>
                  <a:srgbClr val="333399"/>
                </a:solidFill>
                <a:hlinkClick r:id="rId5"/>
              </a:rPr>
              <a:t>https://www.european-agency.org/</a:t>
            </a:r>
            <a:r>
              <a:rPr lang="bg-BG" altLang="bg-BG" sz="2400" dirty="0">
                <a:solidFill>
                  <a:srgbClr val="333399"/>
                </a:solidFill>
              </a:rPr>
              <a:t> </a:t>
            </a:r>
          </a:p>
          <a:p>
            <a:pPr lvl="1" indent="-457200">
              <a:buFont typeface="Arial" panose="020B0604020202020204" pitchFamily="34" charset="0"/>
              <a:buChar char="•"/>
              <a:defRPr/>
            </a:pPr>
            <a:endParaRPr lang="en-GB" dirty="0" smtClean="0">
              <a:solidFill>
                <a:srgbClr val="0070C0"/>
              </a:solidFill>
            </a:endParaRPr>
          </a:p>
          <a:p>
            <a:pPr marL="0" lvl="1" algn="just"/>
            <a:endParaRPr lang="bg-BG" dirty="0" smtClean="0">
              <a:solidFill>
                <a:srgbClr val="0070C0"/>
              </a:solidFill>
            </a:endParaRPr>
          </a:p>
          <a:p>
            <a:pPr marL="0" lvl="1" algn="just"/>
            <a:endParaRPr lang="en-US" dirty="0">
              <a:solidFill>
                <a:srgbClr val="0070C0"/>
              </a:solidFill>
            </a:endParaRPr>
          </a:p>
          <a:p>
            <a:pPr algn="just"/>
            <a:endParaRPr lang="ru-RU" sz="2400" dirty="0" smtClean="0"/>
          </a:p>
          <a:p>
            <a:pPr algn="just"/>
            <a:endParaRPr lang="ru-RU" sz="2400" dirty="0"/>
          </a:p>
          <a:p>
            <a:pPr algn="just"/>
            <a:endParaRPr lang="ru-RU" sz="2400" dirty="0"/>
          </a:p>
          <a:p>
            <a:pPr algn="just"/>
            <a:endParaRPr lang="bg-BG"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ru-RU" sz="4400" dirty="0">
                  <a:solidFill>
                    <a:schemeClr val="bg1"/>
                  </a:solidFill>
                </a:rPr>
                <a:t>Приобщаване и многообразие</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6"/>
          <a:stretch>
            <a:fillRect/>
          </a:stretch>
        </p:blipFill>
        <p:spPr>
          <a:xfrm>
            <a:off x="9936480" y="5973410"/>
            <a:ext cx="1828800" cy="740379"/>
          </a:xfrm>
          <a:prstGeom prst="rect">
            <a:avLst/>
          </a:prstGeom>
        </p:spPr>
      </p:pic>
      <p:pic>
        <p:nvPicPr>
          <p:cNvPr id="8" name="Picture 7"/>
          <p:cNvPicPr>
            <a:picLocks noChangeAspect="1"/>
          </p:cNvPicPr>
          <p:nvPr/>
        </p:nvPicPr>
        <p:blipFill>
          <a:blip r:embed="rId7"/>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1875092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961" y="761"/>
            <a:ext cx="0" cy="1276350"/>
          </a:xfrm>
          <a:custGeom>
            <a:avLst/>
            <a:gdLst/>
            <a:ahLst/>
            <a:cxnLst/>
            <a:rect l="l" t="t" r="r" b="b"/>
            <a:pathLst>
              <a:path h="1276350">
                <a:moveTo>
                  <a:pt x="0" y="0"/>
                </a:moveTo>
                <a:lnTo>
                  <a:pt x="0" y="1276350"/>
                </a:lnTo>
              </a:path>
            </a:pathLst>
          </a:custGeom>
          <a:ln w="28575">
            <a:solidFill>
              <a:srgbClr val="FFC000"/>
            </a:solidFill>
          </a:ln>
        </p:spPr>
        <p:txBody>
          <a:bodyPr wrap="square" lIns="0" tIns="0" rIns="0" bIns="0" rtlCol="0"/>
          <a:lstStyle/>
          <a:p>
            <a:endParaRPr/>
          </a:p>
        </p:txBody>
      </p:sp>
      <p:sp>
        <p:nvSpPr>
          <p:cNvPr id="3" name="object 3"/>
          <p:cNvSpPr txBox="1">
            <a:spLocks noGrp="1"/>
          </p:cNvSpPr>
          <p:nvPr>
            <p:ph type="title"/>
          </p:nvPr>
        </p:nvSpPr>
        <p:spPr>
          <a:xfrm>
            <a:off x="1049527" y="784986"/>
            <a:ext cx="10125075" cy="936154"/>
          </a:xfrm>
          <a:prstGeom prst="rect">
            <a:avLst/>
          </a:prstGeom>
        </p:spPr>
        <p:txBody>
          <a:bodyPr vert="horz" wrap="square" lIns="0" tIns="12700" rIns="0" bIns="0" rtlCol="0">
            <a:spAutoFit/>
          </a:bodyPr>
          <a:lstStyle/>
          <a:p>
            <a:pPr marL="12700" algn="ctr">
              <a:lnSpc>
                <a:spcPct val="100000"/>
              </a:lnSpc>
              <a:spcBef>
                <a:spcPts val="100"/>
              </a:spcBef>
            </a:pPr>
            <a:r>
              <a:rPr lang="ru-RU" sz="3000" b="0" spc="-5" dirty="0">
                <a:solidFill>
                  <a:srgbClr val="034EA1"/>
                </a:solidFill>
                <a:latin typeface="Arial"/>
                <a:cs typeface="Arial"/>
              </a:rPr>
              <a:t>Разпределение на бюджета на </a:t>
            </a:r>
            <a:r>
              <a:rPr lang="bg-BG" sz="3000" b="0" spc="-5" dirty="0">
                <a:solidFill>
                  <a:srgbClr val="034EA1"/>
                </a:solidFill>
                <a:latin typeface="Arial"/>
                <a:cs typeface="Arial"/>
              </a:rPr>
              <a:t>Програма </a:t>
            </a:r>
            <a:r>
              <a:rPr lang="en-GB" sz="3000" b="0" spc="-5" dirty="0">
                <a:solidFill>
                  <a:srgbClr val="034EA1"/>
                </a:solidFill>
                <a:latin typeface="Arial"/>
                <a:cs typeface="Arial"/>
              </a:rPr>
              <a:t>“</a:t>
            </a:r>
            <a:r>
              <a:rPr lang="ru-RU" sz="3000" b="0" spc="-5" dirty="0">
                <a:solidFill>
                  <a:srgbClr val="034EA1"/>
                </a:solidFill>
                <a:latin typeface="Arial"/>
                <a:cs typeface="Arial"/>
              </a:rPr>
              <a:t>Еразъм +</a:t>
            </a:r>
            <a:r>
              <a:rPr lang="en-GB" sz="3000" b="0" spc="-5" dirty="0">
                <a:solidFill>
                  <a:srgbClr val="034EA1"/>
                </a:solidFill>
                <a:latin typeface="Arial"/>
                <a:cs typeface="Arial"/>
              </a:rPr>
              <a:t>”</a:t>
            </a:r>
            <a:r>
              <a:rPr lang="ru-RU" sz="3000" b="0" spc="-5" dirty="0">
                <a:solidFill>
                  <a:srgbClr val="034EA1"/>
                </a:solidFill>
                <a:latin typeface="Arial"/>
                <a:cs typeface="Arial"/>
              </a:rPr>
              <a:t> </a:t>
            </a:r>
            <a:br>
              <a:rPr lang="ru-RU" sz="3000" b="0" spc="-5" dirty="0">
                <a:solidFill>
                  <a:srgbClr val="034EA1"/>
                </a:solidFill>
                <a:latin typeface="Arial"/>
                <a:cs typeface="Arial"/>
              </a:rPr>
            </a:br>
            <a:r>
              <a:rPr lang="ru-RU" sz="3000" b="0" spc="-5" dirty="0">
                <a:solidFill>
                  <a:srgbClr val="034EA1"/>
                </a:solidFill>
                <a:latin typeface="Arial"/>
                <a:cs typeface="Arial"/>
              </a:rPr>
              <a:t>за висше образование</a:t>
            </a:r>
            <a:r>
              <a:rPr lang="en-GB" sz="3000" b="0" spc="-5" dirty="0">
                <a:solidFill>
                  <a:srgbClr val="034EA1"/>
                </a:solidFill>
                <a:latin typeface="Arial"/>
                <a:cs typeface="Arial"/>
              </a:rPr>
              <a:t> </a:t>
            </a:r>
            <a:r>
              <a:rPr sz="3000" b="0" dirty="0">
                <a:solidFill>
                  <a:srgbClr val="034EA1"/>
                </a:solidFill>
                <a:latin typeface="Arial"/>
                <a:cs typeface="Arial"/>
              </a:rPr>
              <a:t>2021-2027</a:t>
            </a:r>
            <a:endParaRPr sz="3000" dirty="0">
              <a:latin typeface="Arial"/>
              <a:cs typeface="Arial"/>
            </a:endParaRPr>
          </a:p>
        </p:txBody>
      </p:sp>
      <p:grpSp>
        <p:nvGrpSpPr>
          <p:cNvPr id="4" name="object 4"/>
          <p:cNvGrpSpPr/>
          <p:nvPr/>
        </p:nvGrpSpPr>
        <p:grpSpPr>
          <a:xfrm>
            <a:off x="2153411" y="1824227"/>
            <a:ext cx="8178165" cy="3883660"/>
            <a:chOff x="2153411" y="1824227"/>
            <a:chExt cx="8178165" cy="3883660"/>
          </a:xfrm>
        </p:grpSpPr>
        <p:sp>
          <p:nvSpPr>
            <p:cNvPr id="5" name="object 5"/>
            <p:cNvSpPr/>
            <p:nvPr/>
          </p:nvSpPr>
          <p:spPr>
            <a:xfrm>
              <a:off x="2153411" y="1825751"/>
              <a:ext cx="8178165" cy="3881754"/>
            </a:xfrm>
            <a:custGeom>
              <a:avLst/>
              <a:gdLst/>
              <a:ahLst/>
              <a:cxnLst/>
              <a:rect l="l" t="t" r="r" b="b"/>
              <a:pathLst>
                <a:path w="8178165" h="3881754">
                  <a:moveTo>
                    <a:pt x="8177784" y="0"/>
                  </a:moveTo>
                  <a:lnTo>
                    <a:pt x="0" y="0"/>
                  </a:lnTo>
                  <a:lnTo>
                    <a:pt x="0" y="3881628"/>
                  </a:lnTo>
                  <a:lnTo>
                    <a:pt x="8177784" y="3881628"/>
                  </a:lnTo>
                  <a:lnTo>
                    <a:pt x="8177784" y="0"/>
                  </a:lnTo>
                  <a:close/>
                </a:path>
              </a:pathLst>
            </a:custGeom>
            <a:solidFill>
              <a:srgbClr val="BCDEFF"/>
            </a:solidFill>
          </p:spPr>
          <p:txBody>
            <a:bodyPr wrap="square" lIns="0" tIns="0" rIns="0" bIns="0" rtlCol="0"/>
            <a:lstStyle/>
            <a:p>
              <a:endParaRPr/>
            </a:p>
          </p:txBody>
        </p:sp>
        <p:sp>
          <p:nvSpPr>
            <p:cNvPr id="6" name="object 6"/>
            <p:cNvSpPr/>
            <p:nvPr/>
          </p:nvSpPr>
          <p:spPr>
            <a:xfrm>
              <a:off x="4837176" y="1824227"/>
              <a:ext cx="2291333" cy="318439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43755" y="3543274"/>
              <a:ext cx="2646426" cy="216258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038855" y="3528047"/>
              <a:ext cx="2242693" cy="216179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977895" y="3275075"/>
              <a:ext cx="2291334" cy="114515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003803" y="1824227"/>
              <a:ext cx="2276221" cy="216623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148327" y="1824227"/>
              <a:ext cx="1146657" cy="214947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347972" y="1824227"/>
              <a:ext cx="954608" cy="2148078"/>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5111241" y="1981453"/>
              <a:ext cx="1760220" cy="2759075"/>
            </a:xfrm>
            <a:custGeom>
              <a:avLst/>
              <a:gdLst/>
              <a:ahLst/>
              <a:cxnLst/>
              <a:rect l="l" t="t" r="r" b="b"/>
              <a:pathLst>
                <a:path w="1760220" h="2759075">
                  <a:moveTo>
                    <a:pt x="0" y="0"/>
                  </a:moveTo>
                  <a:lnTo>
                    <a:pt x="0" y="1760347"/>
                  </a:lnTo>
                  <a:lnTo>
                    <a:pt x="1449578" y="2758821"/>
                  </a:lnTo>
                  <a:lnTo>
                    <a:pt x="1477838" y="2716508"/>
                  </a:lnTo>
                  <a:lnTo>
                    <a:pt x="1504811" y="2673482"/>
                  </a:lnTo>
                  <a:lnTo>
                    <a:pt x="1530486" y="2629773"/>
                  </a:lnTo>
                  <a:lnTo>
                    <a:pt x="1554855" y="2585411"/>
                  </a:lnTo>
                  <a:lnTo>
                    <a:pt x="1577909" y="2540426"/>
                  </a:lnTo>
                  <a:lnTo>
                    <a:pt x="1599637" y="2494847"/>
                  </a:lnTo>
                  <a:lnTo>
                    <a:pt x="1620030" y="2448705"/>
                  </a:lnTo>
                  <a:lnTo>
                    <a:pt x="1639080" y="2402030"/>
                  </a:lnTo>
                  <a:lnTo>
                    <a:pt x="1656777" y="2354852"/>
                  </a:lnTo>
                  <a:lnTo>
                    <a:pt x="1673112" y="2307200"/>
                  </a:lnTo>
                  <a:lnTo>
                    <a:pt x="1688075" y="2259104"/>
                  </a:lnTo>
                  <a:lnTo>
                    <a:pt x="1701657" y="2210595"/>
                  </a:lnTo>
                  <a:lnTo>
                    <a:pt x="1713848" y="2161703"/>
                  </a:lnTo>
                  <a:lnTo>
                    <a:pt x="1724641" y="2112456"/>
                  </a:lnTo>
                  <a:lnTo>
                    <a:pt x="1734024" y="2062886"/>
                  </a:lnTo>
                  <a:lnTo>
                    <a:pt x="1741990" y="2013023"/>
                  </a:lnTo>
                  <a:lnTo>
                    <a:pt x="1748528" y="1962895"/>
                  </a:lnTo>
                  <a:lnTo>
                    <a:pt x="1753629" y="1912534"/>
                  </a:lnTo>
                  <a:lnTo>
                    <a:pt x="1757284" y="1861969"/>
                  </a:lnTo>
                  <a:lnTo>
                    <a:pt x="1759484" y="1811230"/>
                  </a:lnTo>
                  <a:lnTo>
                    <a:pt x="1760219" y="1760347"/>
                  </a:lnTo>
                  <a:lnTo>
                    <a:pt x="1759566" y="1711893"/>
                  </a:lnTo>
                  <a:lnTo>
                    <a:pt x="1757615" y="1663764"/>
                  </a:lnTo>
                  <a:lnTo>
                    <a:pt x="1754385" y="1615974"/>
                  </a:lnTo>
                  <a:lnTo>
                    <a:pt x="1749891" y="1568542"/>
                  </a:lnTo>
                  <a:lnTo>
                    <a:pt x="1744152" y="1521484"/>
                  </a:lnTo>
                  <a:lnTo>
                    <a:pt x="1737182" y="1474816"/>
                  </a:lnTo>
                  <a:lnTo>
                    <a:pt x="1729000" y="1428555"/>
                  </a:lnTo>
                  <a:lnTo>
                    <a:pt x="1719622" y="1382719"/>
                  </a:lnTo>
                  <a:lnTo>
                    <a:pt x="1709065" y="1337324"/>
                  </a:lnTo>
                  <a:lnTo>
                    <a:pt x="1697346" y="1292386"/>
                  </a:lnTo>
                  <a:lnTo>
                    <a:pt x="1684480" y="1247923"/>
                  </a:lnTo>
                  <a:lnTo>
                    <a:pt x="1670486" y="1203951"/>
                  </a:lnTo>
                  <a:lnTo>
                    <a:pt x="1655380" y="1160488"/>
                  </a:lnTo>
                  <a:lnTo>
                    <a:pt x="1639179" y="1117549"/>
                  </a:lnTo>
                  <a:lnTo>
                    <a:pt x="1621899" y="1075152"/>
                  </a:lnTo>
                  <a:lnTo>
                    <a:pt x="1603557" y="1033313"/>
                  </a:lnTo>
                  <a:lnTo>
                    <a:pt x="1584170" y="992049"/>
                  </a:lnTo>
                  <a:lnTo>
                    <a:pt x="1563755" y="951378"/>
                  </a:lnTo>
                  <a:lnTo>
                    <a:pt x="1542328" y="911315"/>
                  </a:lnTo>
                  <a:lnTo>
                    <a:pt x="1519907" y="871878"/>
                  </a:lnTo>
                  <a:lnTo>
                    <a:pt x="1496508" y="833083"/>
                  </a:lnTo>
                  <a:lnTo>
                    <a:pt x="1472148" y="794947"/>
                  </a:lnTo>
                  <a:lnTo>
                    <a:pt x="1446843" y="757488"/>
                  </a:lnTo>
                  <a:lnTo>
                    <a:pt x="1420611" y="720720"/>
                  </a:lnTo>
                  <a:lnTo>
                    <a:pt x="1393468" y="684663"/>
                  </a:lnTo>
                  <a:lnTo>
                    <a:pt x="1365431" y="649331"/>
                  </a:lnTo>
                  <a:lnTo>
                    <a:pt x="1336517" y="614743"/>
                  </a:lnTo>
                  <a:lnTo>
                    <a:pt x="1306743" y="580914"/>
                  </a:lnTo>
                  <a:lnTo>
                    <a:pt x="1276124" y="547862"/>
                  </a:lnTo>
                  <a:lnTo>
                    <a:pt x="1244679" y="515604"/>
                  </a:lnTo>
                  <a:lnTo>
                    <a:pt x="1212423" y="484155"/>
                  </a:lnTo>
                  <a:lnTo>
                    <a:pt x="1179375" y="453534"/>
                  </a:lnTo>
                  <a:lnTo>
                    <a:pt x="1145549" y="423756"/>
                  </a:lnTo>
                  <a:lnTo>
                    <a:pt x="1110964" y="394838"/>
                  </a:lnTo>
                  <a:lnTo>
                    <a:pt x="1075635" y="366798"/>
                  </a:lnTo>
                  <a:lnTo>
                    <a:pt x="1039581" y="339652"/>
                  </a:lnTo>
                  <a:lnTo>
                    <a:pt x="1002817" y="313417"/>
                  </a:lnTo>
                  <a:lnTo>
                    <a:pt x="965360" y="288110"/>
                  </a:lnTo>
                  <a:lnTo>
                    <a:pt x="927227" y="263747"/>
                  </a:lnTo>
                  <a:lnTo>
                    <a:pt x="888435" y="240345"/>
                  </a:lnTo>
                  <a:lnTo>
                    <a:pt x="849001" y="217921"/>
                  </a:lnTo>
                  <a:lnTo>
                    <a:pt x="808941" y="196491"/>
                  </a:lnTo>
                  <a:lnTo>
                    <a:pt x="768272" y="176074"/>
                  </a:lnTo>
                  <a:lnTo>
                    <a:pt x="727011" y="156684"/>
                  </a:lnTo>
                  <a:lnTo>
                    <a:pt x="685174" y="138340"/>
                  </a:lnTo>
                  <a:lnTo>
                    <a:pt x="642780" y="121058"/>
                  </a:lnTo>
                  <a:lnTo>
                    <a:pt x="599843" y="104854"/>
                  </a:lnTo>
                  <a:lnTo>
                    <a:pt x="556381" y="89746"/>
                  </a:lnTo>
                  <a:lnTo>
                    <a:pt x="512412" y="75750"/>
                  </a:lnTo>
                  <a:lnTo>
                    <a:pt x="467950" y="62883"/>
                  </a:lnTo>
                  <a:lnTo>
                    <a:pt x="423015" y="51161"/>
                  </a:lnTo>
                  <a:lnTo>
                    <a:pt x="377621" y="40603"/>
                  </a:lnTo>
                  <a:lnTo>
                    <a:pt x="331786" y="31223"/>
                  </a:lnTo>
                  <a:lnTo>
                    <a:pt x="285527" y="23040"/>
                  </a:lnTo>
                  <a:lnTo>
                    <a:pt x="238860" y="16070"/>
                  </a:lnTo>
                  <a:lnTo>
                    <a:pt x="191802" y="10329"/>
                  </a:lnTo>
                  <a:lnTo>
                    <a:pt x="144371" y="5835"/>
                  </a:lnTo>
                  <a:lnTo>
                    <a:pt x="96582" y="2604"/>
                  </a:lnTo>
                  <a:lnTo>
                    <a:pt x="48452" y="654"/>
                  </a:lnTo>
                  <a:lnTo>
                    <a:pt x="0" y="0"/>
                  </a:lnTo>
                  <a:close/>
                </a:path>
              </a:pathLst>
            </a:custGeom>
            <a:solidFill>
              <a:srgbClr val="1E858A"/>
            </a:solidFill>
          </p:spPr>
          <p:txBody>
            <a:bodyPr wrap="square" lIns="0" tIns="0" rIns="0" bIns="0" rtlCol="0"/>
            <a:lstStyle/>
            <a:p>
              <a:endParaRPr/>
            </a:p>
          </p:txBody>
        </p:sp>
        <p:sp>
          <p:nvSpPr>
            <p:cNvPr id="14" name="object 14"/>
            <p:cNvSpPr/>
            <p:nvPr/>
          </p:nvSpPr>
          <p:spPr>
            <a:xfrm>
              <a:off x="4421377" y="3816857"/>
              <a:ext cx="2108200" cy="1760855"/>
            </a:xfrm>
            <a:custGeom>
              <a:avLst/>
              <a:gdLst/>
              <a:ahLst/>
              <a:cxnLst/>
              <a:rect l="l" t="t" r="r" b="b"/>
              <a:pathLst>
                <a:path w="2108200" h="1760854">
                  <a:moveTo>
                    <a:pt x="658241" y="0"/>
                  </a:moveTo>
                  <a:lnTo>
                    <a:pt x="0" y="1632585"/>
                  </a:lnTo>
                  <a:lnTo>
                    <a:pt x="45994" y="1650395"/>
                  </a:lnTo>
                  <a:lnTo>
                    <a:pt x="92231" y="1666841"/>
                  </a:lnTo>
                  <a:lnTo>
                    <a:pt x="138686" y="1681930"/>
                  </a:lnTo>
                  <a:lnTo>
                    <a:pt x="185333" y="1695669"/>
                  </a:lnTo>
                  <a:lnTo>
                    <a:pt x="232149" y="1708067"/>
                  </a:lnTo>
                  <a:lnTo>
                    <a:pt x="279107" y="1719130"/>
                  </a:lnTo>
                  <a:lnTo>
                    <a:pt x="326183" y="1728866"/>
                  </a:lnTo>
                  <a:lnTo>
                    <a:pt x="373352" y="1737282"/>
                  </a:lnTo>
                  <a:lnTo>
                    <a:pt x="420589" y="1744386"/>
                  </a:lnTo>
                  <a:lnTo>
                    <a:pt x="467870" y="1750186"/>
                  </a:lnTo>
                  <a:lnTo>
                    <a:pt x="515168" y="1754689"/>
                  </a:lnTo>
                  <a:lnTo>
                    <a:pt x="562459" y="1757902"/>
                  </a:lnTo>
                  <a:lnTo>
                    <a:pt x="609719" y="1759834"/>
                  </a:lnTo>
                  <a:lnTo>
                    <a:pt x="656922" y="1760490"/>
                  </a:lnTo>
                  <a:lnTo>
                    <a:pt x="704043" y="1759880"/>
                  </a:lnTo>
                  <a:lnTo>
                    <a:pt x="751057" y="1758010"/>
                  </a:lnTo>
                  <a:lnTo>
                    <a:pt x="797940" y="1754889"/>
                  </a:lnTo>
                  <a:lnTo>
                    <a:pt x="844667" y="1750523"/>
                  </a:lnTo>
                  <a:lnTo>
                    <a:pt x="891212" y="1744919"/>
                  </a:lnTo>
                  <a:lnTo>
                    <a:pt x="937550" y="1738087"/>
                  </a:lnTo>
                  <a:lnTo>
                    <a:pt x="983657" y="1730032"/>
                  </a:lnTo>
                  <a:lnTo>
                    <a:pt x="1029508" y="1720763"/>
                  </a:lnTo>
                  <a:lnTo>
                    <a:pt x="1075077" y="1710287"/>
                  </a:lnTo>
                  <a:lnTo>
                    <a:pt x="1120340" y="1698611"/>
                  </a:lnTo>
                  <a:lnTo>
                    <a:pt x="1165272" y="1685744"/>
                  </a:lnTo>
                  <a:lnTo>
                    <a:pt x="1209848" y="1671691"/>
                  </a:lnTo>
                  <a:lnTo>
                    <a:pt x="1254042" y="1656462"/>
                  </a:lnTo>
                  <a:lnTo>
                    <a:pt x="1297831" y="1640064"/>
                  </a:lnTo>
                  <a:lnTo>
                    <a:pt x="1341189" y="1622503"/>
                  </a:lnTo>
                  <a:lnTo>
                    <a:pt x="1384090" y="1603788"/>
                  </a:lnTo>
                  <a:lnTo>
                    <a:pt x="1426511" y="1583926"/>
                  </a:lnTo>
                  <a:lnTo>
                    <a:pt x="1468426" y="1562925"/>
                  </a:lnTo>
                  <a:lnTo>
                    <a:pt x="1509810" y="1540791"/>
                  </a:lnTo>
                  <a:lnTo>
                    <a:pt x="1550638" y="1517533"/>
                  </a:lnTo>
                  <a:lnTo>
                    <a:pt x="1590885" y="1493159"/>
                  </a:lnTo>
                  <a:lnTo>
                    <a:pt x="1630527" y="1467674"/>
                  </a:lnTo>
                  <a:lnTo>
                    <a:pt x="1669539" y="1441088"/>
                  </a:lnTo>
                  <a:lnTo>
                    <a:pt x="1707894" y="1413407"/>
                  </a:lnTo>
                  <a:lnTo>
                    <a:pt x="1745569" y="1384639"/>
                  </a:lnTo>
                  <a:lnTo>
                    <a:pt x="1782539" y="1354792"/>
                  </a:lnTo>
                  <a:lnTo>
                    <a:pt x="1818778" y="1323873"/>
                  </a:lnTo>
                  <a:lnTo>
                    <a:pt x="1854262" y="1291889"/>
                  </a:lnTo>
                  <a:lnTo>
                    <a:pt x="1888966" y="1258849"/>
                  </a:lnTo>
                  <a:lnTo>
                    <a:pt x="1922864" y="1224759"/>
                  </a:lnTo>
                  <a:lnTo>
                    <a:pt x="1955932" y="1189627"/>
                  </a:lnTo>
                  <a:lnTo>
                    <a:pt x="1988145" y="1153461"/>
                  </a:lnTo>
                  <a:lnTo>
                    <a:pt x="2019478" y="1116267"/>
                  </a:lnTo>
                  <a:lnTo>
                    <a:pt x="2049905" y="1078054"/>
                  </a:lnTo>
                  <a:lnTo>
                    <a:pt x="2079403" y="1038830"/>
                  </a:lnTo>
                  <a:lnTo>
                    <a:pt x="2107946" y="998601"/>
                  </a:lnTo>
                  <a:lnTo>
                    <a:pt x="658241" y="0"/>
                  </a:lnTo>
                  <a:close/>
                </a:path>
              </a:pathLst>
            </a:custGeom>
            <a:solidFill>
              <a:srgbClr val="4AC5DE"/>
            </a:solidFill>
          </p:spPr>
          <p:txBody>
            <a:bodyPr wrap="square" lIns="0" tIns="0" rIns="0" bIns="0" rtlCol="0"/>
            <a:lstStyle/>
            <a:p>
              <a:endParaRPr/>
            </a:p>
          </p:txBody>
        </p:sp>
        <p:sp>
          <p:nvSpPr>
            <p:cNvPr id="15" name="object 15"/>
            <p:cNvSpPr/>
            <p:nvPr/>
          </p:nvSpPr>
          <p:spPr>
            <a:xfrm>
              <a:off x="3311525" y="3800729"/>
              <a:ext cx="1713230" cy="1632585"/>
            </a:xfrm>
            <a:custGeom>
              <a:avLst/>
              <a:gdLst/>
              <a:ahLst/>
              <a:cxnLst/>
              <a:rect l="l" t="t" r="r" b="b"/>
              <a:pathLst>
                <a:path w="1713229" h="1632585">
                  <a:moveTo>
                    <a:pt x="1712849" y="0"/>
                  </a:moveTo>
                  <a:lnTo>
                    <a:pt x="0" y="405638"/>
                  </a:lnTo>
                  <a:lnTo>
                    <a:pt x="12285" y="454427"/>
                  </a:lnTo>
                  <a:lnTo>
                    <a:pt x="25908" y="502682"/>
                  </a:lnTo>
                  <a:lnTo>
                    <a:pt x="40852" y="550383"/>
                  </a:lnTo>
                  <a:lnTo>
                    <a:pt x="57096" y="597506"/>
                  </a:lnTo>
                  <a:lnTo>
                    <a:pt x="74622" y="644030"/>
                  </a:lnTo>
                  <a:lnTo>
                    <a:pt x="93410" y="689932"/>
                  </a:lnTo>
                  <a:lnTo>
                    <a:pt x="113442" y="735190"/>
                  </a:lnTo>
                  <a:lnTo>
                    <a:pt x="134698" y="779781"/>
                  </a:lnTo>
                  <a:lnTo>
                    <a:pt x="157160" y="823684"/>
                  </a:lnTo>
                  <a:lnTo>
                    <a:pt x="180807" y="866876"/>
                  </a:lnTo>
                  <a:lnTo>
                    <a:pt x="205622" y="909336"/>
                  </a:lnTo>
                  <a:lnTo>
                    <a:pt x="231585" y="951040"/>
                  </a:lnTo>
                  <a:lnTo>
                    <a:pt x="258677" y="991968"/>
                  </a:lnTo>
                  <a:lnTo>
                    <a:pt x="286878" y="1032096"/>
                  </a:lnTo>
                  <a:lnTo>
                    <a:pt x="316171" y="1071402"/>
                  </a:lnTo>
                  <a:lnTo>
                    <a:pt x="346535" y="1109864"/>
                  </a:lnTo>
                  <a:lnTo>
                    <a:pt x="377952" y="1147460"/>
                  </a:lnTo>
                  <a:lnTo>
                    <a:pt x="410402" y="1184168"/>
                  </a:lnTo>
                  <a:lnTo>
                    <a:pt x="443867" y="1219966"/>
                  </a:lnTo>
                  <a:lnTo>
                    <a:pt x="478327" y="1254831"/>
                  </a:lnTo>
                  <a:lnTo>
                    <a:pt x="513764" y="1288741"/>
                  </a:lnTo>
                  <a:lnTo>
                    <a:pt x="550158" y="1321675"/>
                  </a:lnTo>
                  <a:lnTo>
                    <a:pt x="587490" y="1353608"/>
                  </a:lnTo>
                  <a:lnTo>
                    <a:pt x="625741" y="1384521"/>
                  </a:lnTo>
                  <a:lnTo>
                    <a:pt x="664892" y="1414390"/>
                  </a:lnTo>
                  <a:lnTo>
                    <a:pt x="704924" y="1443193"/>
                  </a:lnTo>
                  <a:lnTo>
                    <a:pt x="745819" y="1470908"/>
                  </a:lnTo>
                  <a:lnTo>
                    <a:pt x="787555" y="1497513"/>
                  </a:lnTo>
                  <a:lnTo>
                    <a:pt x="830116" y="1522985"/>
                  </a:lnTo>
                  <a:lnTo>
                    <a:pt x="873481" y="1547303"/>
                  </a:lnTo>
                  <a:lnTo>
                    <a:pt x="917632" y="1570444"/>
                  </a:lnTo>
                  <a:lnTo>
                    <a:pt x="962550" y="1592386"/>
                  </a:lnTo>
                  <a:lnTo>
                    <a:pt x="1008214" y="1613107"/>
                  </a:lnTo>
                  <a:lnTo>
                    <a:pt x="1054608" y="1632585"/>
                  </a:lnTo>
                  <a:lnTo>
                    <a:pt x="1712849" y="0"/>
                  </a:lnTo>
                  <a:close/>
                </a:path>
              </a:pathLst>
            </a:custGeom>
            <a:solidFill>
              <a:srgbClr val="1EC089"/>
            </a:solidFill>
          </p:spPr>
          <p:txBody>
            <a:bodyPr wrap="square" lIns="0" tIns="0" rIns="0" bIns="0" rtlCol="0"/>
            <a:lstStyle/>
            <a:p>
              <a:endParaRPr/>
            </a:p>
          </p:txBody>
        </p:sp>
        <p:sp>
          <p:nvSpPr>
            <p:cNvPr id="16" name="object 16"/>
            <p:cNvSpPr/>
            <p:nvPr/>
          </p:nvSpPr>
          <p:spPr>
            <a:xfrm>
              <a:off x="3251485" y="3537457"/>
              <a:ext cx="1760220" cy="637540"/>
            </a:xfrm>
            <a:custGeom>
              <a:avLst/>
              <a:gdLst/>
              <a:ahLst/>
              <a:cxnLst/>
              <a:rect l="l" t="t" r="r" b="b"/>
              <a:pathLst>
                <a:path w="1760220" h="637539">
                  <a:moveTo>
                    <a:pt x="15208" y="0"/>
                  </a:moveTo>
                  <a:lnTo>
                    <a:pt x="9396" y="49087"/>
                  </a:lnTo>
                  <a:lnTo>
                    <a:pt x="4971" y="98268"/>
                  </a:lnTo>
                  <a:lnTo>
                    <a:pt x="1931" y="147512"/>
                  </a:lnTo>
                  <a:lnTo>
                    <a:pt x="274" y="196790"/>
                  </a:lnTo>
                  <a:lnTo>
                    <a:pt x="0" y="246073"/>
                  </a:lnTo>
                  <a:lnTo>
                    <a:pt x="1105" y="295333"/>
                  </a:lnTo>
                  <a:lnTo>
                    <a:pt x="3589" y="344539"/>
                  </a:lnTo>
                  <a:lnTo>
                    <a:pt x="7449" y="393663"/>
                  </a:lnTo>
                  <a:lnTo>
                    <a:pt x="12684" y="442676"/>
                  </a:lnTo>
                  <a:lnTo>
                    <a:pt x="19293" y="491548"/>
                  </a:lnTo>
                  <a:lnTo>
                    <a:pt x="27272" y="540251"/>
                  </a:lnTo>
                  <a:lnTo>
                    <a:pt x="36622" y="588755"/>
                  </a:lnTo>
                  <a:lnTo>
                    <a:pt x="47339" y="637031"/>
                  </a:lnTo>
                  <a:lnTo>
                    <a:pt x="1760188" y="231520"/>
                  </a:lnTo>
                  <a:lnTo>
                    <a:pt x="15208" y="0"/>
                  </a:lnTo>
                  <a:close/>
                </a:path>
              </a:pathLst>
            </a:custGeom>
            <a:solidFill>
              <a:srgbClr val="EC8D2E"/>
            </a:solidFill>
          </p:spPr>
          <p:txBody>
            <a:bodyPr wrap="square" lIns="0" tIns="0" rIns="0" bIns="0" rtlCol="0"/>
            <a:lstStyle/>
            <a:p>
              <a:endParaRPr/>
            </a:p>
          </p:txBody>
        </p:sp>
        <p:sp>
          <p:nvSpPr>
            <p:cNvPr id="17" name="object 17"/>
            <p:cNvSpPr/>
            <p:nvPr/>
          </p:nvSpPr>
          <p:spPr>
            <a:xfrm>
              <a:off x="3277997" y="2092959"/>
              <a:ext cx="1744980" cy="1640839"/>
            </a:xfrm>
            <a:custGeom>
              <a:avLst/>
              <a:gdLst/>
              <a:ahLst/>
              <a:cxnLst/>
              <a:rect l="l" t="t" r="r" b="b"/>
              <a:pathLst>
                <a:path w="1744979" h="1640839">
                  <a:moveTo>
                    <a:pt x="1107186" y="0"/>
                  </a:moveTo>
                  <a:lnTo>
                    <a:pt x="1061499" y="18499"/>
                  </a:lnTo>
                  <a:lnTo>
                    <a:pt x="1016516" y="38190"/>
                  </a:lnTo>
                  <a:lnTo>
                    <a:pt x="972254" y="59051"/>
                  </a:lnTo>
                  <a:lnTo>
                    <a:pt x="928729" y="81060"/>
                  </a:lnTo>
                  <a:lnTo>
                    <a:pt x="885957" y="104196"/>
                  </a:lnTo>
                  <a:lnTo>
                    <a:pt x="843957" y="128438"/>
                  </a:lnTo>
                  <a:lnTo>
                    <a:pt x="802743" y="153765"/>
                  </a:lnTo>
                  <a:lnTo>
                    <a:pt x="762334" y="180154"/>
                  </a:lnTo>
                  <a:lnTo>
                    <a:pt x="722746" y="207585"/>
                  </a:lnTo>
                  <a:lnTo>
                    <a:pt x="683996" y="236037"/>
                  </a:lnTo>
                  <a:lnTo>
                    <a:pt x="646100" y="265488"/>
                  </a:lnTo>
                  <a:lnTo>
                    <a:pt x="609075" y="295917"/>
                  </a:lnTo>
                  <a:lnTo>
                    <a:pt x="572939" y="327302"/>
                  </a:lnTo>
                  <a:lnTo>
                    <a:pt x="537707" y="359622"/>
                  </a:lnTo>
                  <a:lnTo>
                    <a:pt x="503397" y="392857"/>
                  </a:lnTo>
                  <a:lnTo>
                    <a:pt x="470025" y="426983"/>
                  </a:lnTo>
                  <a:lnTo>
                    <a:pt x="437608" y="461981"/>
                  </a:lnTo>
                  <a:lnTo>
                    <a:pt x="406163" y="497829"/>
                  </a:lnTo>
                  <a:lnTo>
                    <a:pt x="375706" y="534506"/>
                  </a:lnTo>
                  <a:lnTo>
                    <a:pt x="346255" y="571989"/>
                  </a:lnTo>
                  <a:lnTo>
                    <a:pt x="317826" y="610259"/>
                  </a:lnTo>
                  <a:lnTo>
                    <a:pt x="290436" y="649293"/>
                  </a:lnTo>
                  <a:lnTo>
                    <a:pt x="264102" y="689070"/>
                  </a:lnTo>
                  <a:lnTo>
                    <a:pt x="238840" y="729570"/>
                  </a:lnTo>
                  <a:lnTo>
                    <a:pt x="214667" y="770770"/>
                  </a:lnTo>
                  <a:lnTo>
                    <a:pt x="191600" y="812649"/>
                  </a:lnTo>
                  <a:lnTo>
                    <a:pt x="169656" y="855186"/>
                  </a:lnTo>
                  <a:lnTo>
                    <a:pt x="148851" y="898360"/>
                  </a:lnTo>
                  <a:lnTo>
                    <a:pt x="129203" y="942149"/>
                  </a:lnTo>
                  <a:lnTo>
                    <a:pt x="110727" y="986532"/>
                  </a:lnTo>
                  <a:lnTo>
                    <a:pt x="93442" y="1031488"/>
                  </a:lnTo>
                  <a:lnTo>
                    <a:pt x="77363" y="1076995"/>
                  </a:lnTo>
                  <a:lnTo>
                    <a:pt x="62507" y="1123032"/>
                  </a:lnTo>
                  <a:lnTo>
                    <a:pt x="48891" y="1169578"/>
                  </a:lnTo>
                  <a:lnTo>
                    <a:pt x="36532" y="1216611"/>
                  </a:lnTo>
                  <a:lnTo>
                    <a:pt x="25447" y="1264111"/>
                  </a:lnTo>
                  <a:lnTo>
                    <a:pt x="15652" y="1312055"/>
                  </a:lnTo>
                  <a:lnTo>
                    <a:pt x="7164" y="1360422"/>
                  </a:lnTo>
                  <a:lnTo>
                    <a:pt x="0" y="1409191"/>
                  </a:lnTo>
                  <a:lnTo>
                    <a:pt x="1744979" y="1640713"/>
                  </a:lnTo>
                  <a:lnTo>
                    <a:pt x="1107186" y="0"/>
                  </a:lnTo>
                  <a:close/>
                </a:path>
              </a:pathLst>
            </a:custGeom>
            <a:solidFill>
              <a:srgbClr val="FFC000"/>
            </a:solidFill>
          </p:spPr>
          <p:txBody>
            <a:bodyPr wrap="square" lIns="0" tIns="0" rIns="0" bIns="0" rtlCol="0"/>
            <a:lstStyle/>
            <a:p>
              <a:endParaRPr/>
            </a:p>
          </p:txBody>
        </p:sp>
        <p:sp>
          <p:nvSpPr>
            <p:cNvPr id="18" name="object 18"/>
            <p:cNvSpPr/>
            <p:nvPr/>
          </p:nvSpPr>
          <p:spPr>
            <a:xfrm>
              <a:off x="4410455" y="2013965"/>
              <a:ext cx="638175" cy="1702435"/>
            </a:xfrm>
            <a:custGeom>
              <a:avLst/>
              <a:gdLst/>
              <a:ahLst/>
              <a:cxnLst/>
              <a:rect l="l" t="t" r="r" b="b"/>
              <a:pathLst>
                <a:path w="638175" h="1702435">
                  <a:moveTo>
                    <a:pt x="189230" y="0"/>
                  </a:moveTo>
                  <a:lnTo>
                    <a:pt x="141249" y="13354"/>
                  </a:lnTo>
                  <a:lnTo>
                    <a:pt x="93710" y="28066"/>
                  </a:lnTo>
                  <a:lnTo>
                    <a:pt x="46622" y="44112"/>
                  </a:lnTo>
                  <a:lnTo>
                    <a:pt x="0" y="61468"/>
                  </a:lnTo>
                  <a:lnTo>
                    <a:pt x="637667" y="1702181"/>
                  </a:lnTo>
                  <a:lnTo>
                    <a:pt x="189230" y="0"/>
                  </a:lnTo>
                  <a:close/>
                </a:path>
              </a:pathLst>
            </a:custGeom>
            <a:solidFill>
              <a:srgbClr val="E76C52"/>
            </a:solidFill>
          </p:spPr>
          <p:txBody>
            <a:bodyPr wrap="square" lIns="0" tIns="0" rIns="0" bIns="0" rtlCol="0"/>
            <a:lstStyle/>
            <a:p>
              <a:endParaRPr/>
            </a:p>
          </p:txBody>
        </p:sp>
        <p:sp>
          <p:nvSpPr>
            <p:cNvPr id="19" name="object 19"/>
            <p:cNvSpPr/>
            <p:nvPr/>
          </p:nvSpPr>
          <p:spPr>
            <a:xfrm>
              <a:off x="4609210" y="1953640"/>
              <a:ext cx="448945" cy="1760855"/>
            </a:xfrm>
            <a:custGeom>
              <a:avLst/>
              <a:gdLst/>
              <a:ahLst/>
              <a:cxnLst/>
              <a:rect l="l" t="t" r="r" b="b"/>
              <a:pathLst>
                <a:path w="448945" h="1760854">
                  <a:moveTo>
                    <a:pt x="448437" y="0"/>
                  </a:moveTo>
                  <a:lnTo>
                    <a:pt x="398004" y="723"/>
                  </a:lnTo>
                  <a:lnTo>
                    <a:pt x="347650" y="2891"/>
                  </a:lnTo>
                  <a:lnTo>
                    <a:pt x="297405" y="6500"/>
                  </a:lnTo>
                  <a:lnTo>
                    <a:pt x="247302" y="11545"/>
                  </a:lnTo>
                  <a:lnTo>
                    <a:pt x="197371" y="18022"/>
                  </a:lnTo>
                  <a:lnTo>
                    <a:pt x="147644" y="25926"/>
                  </a:lnTo>
                  <a:lnTo>
                    <a:pt x="98152" y="35255"/>
                  </a:lnTo>
                  <a:lnTo>
                    <a:pt x="48927" y="46002"/>
                  </a:lnTo>
                  <a:lnTo>
                    <a:pt x="0" y="58166"/>
                  </a:lnTo>
                  <a:lnTo>
                    <a:pt x="448437" y="1760347"/>
                  </a:lnTo>
                  <a:lnTo>
                    <a:pt x="448437" y="0"/>
                  </a:lnTo>
                  <a:close/>
                </a:path>
              </a:pathLst>
            </a:custGeom>
            <a:solidFill>
              <a:srgbClr val="125052"/>
            </a:solidFill>
          </p:spPr>
          <p:txBody>
            <a:bodyPr wrap="square" lIns="0" tIns="0" rIns="0" bIns="0" rtlCol="0"/>
            <a:lstStyle/>
            <a:p>
              <a:endParaRPr/>
            </a:p>
          </p:txBody>
        </p:sp>
        <p:sp>
          <p:nvSpPr>
            <p:cNvPr id="20" name="object 20"/>
            <p:cNvSpPr/>
            <p:nvPr/>
          </p:nvSpPr>
          <p:spPr>
            <a:xfrm>
              <a:off x="5574791" y="3185185"/>
              <a:ext cx="681227" cy="344398"/>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5600700" y="3211067"/>
              <a:ext cx="579120" cy="242315"/>
            </a:xfrm>
            <a:prstGeom prst="rect">
              <a:avLst/>
            </a:prstGeom>
            <a:blipFill>
              <a:blip r:embed="rId11" cstate="print"/>
              <a:stretch>
                <a:fillRect/>
              </a:stretch>
            </a:blipFill>
          </p:spPr>
          <p:txBody>
            <a:bodyPr wrap="square" lIns="0" tIns="0" rIns="0" bIns="0" rtlCol="0"/>
            <a:lstStyle/>
            <a:p>
              <a:endParaRPr/>
            </a:p>
          </p:txBody>
        </p:sp>
      </p:grpSp>
      <p:sp>
        <p:nvSpPr>
          <p:cNvPr id="22" name="object 22"/>
          <p:cNvSpPr txBox="1"/>
          <p:nvPr/>
        </p:nvSpPr>
        <p:spPr>
          <a:xfrm>
            <a:off x="5600700" y="3211067"/>
            <a:ext cx="579120" cy="242570"/>
          </a:xfrm>
          <a:prstGeom prst="rect">
            <a:avLst/>
          </a:prstGeom>
        </p:spPr>
        <p:txBody>
          <a:bodyPr vert="horz" wrap="square" lIns="0" tIns="8255" rIns="0" bIns="0" rtlCol="0">
            <a:spAutoFit/>
          </a:bodyPr>
          <a:lstStyle/>
          <a:p>
            <a:pPr marL="40640">
              <a:lnSpc>
                <a:spcPct val="100000"/>
              </a:lnSpc>
              <a:spcBef>
                <a:spcPts val="65"/>
              </a:spcBef>
            </a:pPr>
            <a:r>
              <a:rPr sz="1400" b="1" dirty="0">
                <a:solidFill>
                  <a:srgbClr val="D2E8F8"/>
                </a:solidFill>
                <a:latin typeface="Arial"/>
                <a:cs typeface="Arial"/>
              </a:rPr>
              <a:t>34,6%</a:t>
            </a:r>
            <a:endParaRPr sz="1400">
              <a:latin typeface="Arial"/>
              <a:cs typeface="Arial"/>
            </a:endParaRPr>
          </a:p>
        </p:txBody>
      </p:sp>
      <p:grpSp>
        <p:nvGrpSpPr>
          <p:cNvPr id="23" name="object 23"/>
          <p:cNvGrpSpPr/>
          <p:nvPr/>
        </p:nvGrpSpPr>
        <p:grpSpPr>
          <a:xfrm>
            <a:off x="5017008" y="4512589"/>
            <a:ext cx="683260" cy="344805"/>
            <a:chOff x="5017008" y="4512589"/>
            <a:chExt cx="683260" cy="344805"/>
          </a:xfrm>
        </p:grpSpPr>
        <p:sp>
          <p:nvSpPr>
            <p:cNvPr id="24" name="object 24"/>
            <p:cNvSpPr/>
            <p:nvPr/>
          </p:nvSpPr>
          <p:spPr>
            <a:xfrm>
              <a:off x="5017008" y="4512589"/>
              <a:ext cx="682739" cy="344398"/>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5042916" y="4538471"/>
              <a:ext cx="580643" cy="242315"/>
            </a:xfrm>
            <a:prstGeom prst="rect">
              <a:avLst/>
            </a:prstGeom>
            <a:blipFill>
              <a:blip r:embed="rId12" cstate="print"/>
              <a:stretch>
                <a:fillRect/>
              </a:stretch>
            </a:blipFill>
          </p:spPr>
          <p:txBody>
            <a:bodyPr wrap="square" lIns="0" tIns="0" rIns="0" bIns="0" rtlCol="0"/>
            <a:lstStyle/>
            <a:p>
              <a:endParaRPr/>
            </a:p>
          </p:txBody>
        </p:sp>
      </p:grpSp>
      <p:sp>
        <p:nvSpPr>
          <p:cNvPr id="26" name="object 26"/>
          <p:cNvSpPr txBox="1"/>
          <p:nvPr/>
        </p:nvSpPr>
        <p:spPr>
          <a:xfrm>
            <a:off x="5042915" y="4538471"/>
            <a:ext cx="581025" cy="242570"/>
          </a:xfrm>
          <a:prstGeom prst="rect">
            <a:avLst/>
          </a:prstGeom>
        </p:spPr>
        <p:txBody>
          <a:bodyPr vert="horz" wrap="square" lIns="0" tIns="8255" rIns="0" bIns="0" rtlCol="0">
            <a:spAutoFit/>
          </a:bodyPr>
          <a:lstStyle/>
          <a:p>
            <a:pPr marL="41275">
              <a:lnSpc>
                <a:spcPct val="100000"/>
              </a:lnSpc>
              <a:spcBef>
                <a:spcPts val="65"/>
              </a:spcBef>
            </a:pPr>
            <a:r>
              <a:rPr sz="1400" b="1" dirty="0">
                <a:solidFill>
                  <a:srgbClr val="D2E8F8"/>
                </a:solidFill>
                <a:latin typeface="Arial"/>
                <a:cs typeface="Arial"/>
              </a:rPr>
              <a:t>21,5%</a:t>
            </a:r>
            <a:endParaRPr sz="1400">
              <a:latin typeface="Arial"/>
              <a:cs typeface="Arial"/>
            </a:endParaRPr>
          </a:p>
        </p:txBody>
      </p:sp>
      <p:grpSp>
        <p:nvGrpSpPr>
          <p:cNvPr id="27" name="object 27"/>
          <p:cNvGrpSpPr/>
          <p:nvPr/>
        </p:nvGrpSpPr>
        <p:grpSpPr>
          <a:xfrm>
            <a:off x="4040123" y="4227601"/>
            <a:ext cx="683260" cy="344805"/>
            <a:chOff x="4040123" y="4227601"/>
            <a:chExt cx="683260" cy="344805"/>
          </a:xfrm>
        </p:grpSpPr>
        <p:sp>
          <p:nvSpPr>
            <p:cNvPr id="28" name="object 28"/>
            <p:cNvSpPr/>
            <p:nvPr/>
          </p:nvSpPr>
          <p:spPr>
            <a:xfrm>
              <a:off x="4040123" y="4227601"/>
              <a:ext cx="682739" cy="344398"/>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4066031" y="4253483"/>
              <a:ext cx="580643" cy="242315"/>
            </a:xfrm>
            <a:prstGeom prst="rect">
              <a:avLst/>
            </a:prstGeom>
            <a:blipFill>
              <a:blip r:embed="rId13" cstate="print"/>
              <a:stretch>
                <a:fillRect/>
              </a:stretch>
            </a:blipFill>
          </p:spPr>
          <p:txBody>
            <a:bodyPr wrap="square" lIns="0" tIns="0" rIns="0" bIns="0" rtlCol="0"/>
            <a:lstStyle/>
            <a:p>
              <a:endParaRPr/>
            </a:p>
          </p:txBody>
        </p:sp>
      </p:grpSp>
      <p:sp>
        <p:nvSpPr>
          <p:cNvPr id="30" name="object 30"/>
          <p:cNvSpPr txBox="1"/>
          <p:nvPr/>
        </p:nvSpPr>
        <p:spPr>
          <a:xfrm>
            <a:off x="4066032" y="4253484"/>
            <a:ext cx="581025" cy="242570"/>
          </a:xfrm>
          <a:prstGeom prst="rect">
            <a:avLst/>
          </a:prstGeom>
        </p:spPr>
        <p:txBody>
          <a:bodyPr vert="horz" wrap="square" lIns="0" tIns="7620" rIns="0" bIns="0" rtlCol="0">
            <a:spAutoFit/>
          </a:bodyPr>
          <a:lstStyle/>
          <a:p>
            <a:pPr marL="41910">
              <a:lnSpc>
                <a:spcPct val="100000"/>
              </a:lnSpc>
              <a:spcBef>
                <a:spcPts val="60"/>
              </a:spcBef>
            </a:pPr>
            <a:r>
              <a:rPr sz="1400" b="1" dirty="0">
                <a:solidFill>
                  <a:srgbClr val="D2E8F8"/>
                </a:solidFill>
                <a:latin typeface="Arial"/>
                <a:cs typeface="Arial"/>
              </a:rPr>
              <a:t>15,2%</a:t>
            </a:r>
            <a:endParaRPr sz="1400">
              <a:latin typeface="Arial"/>
              <a:cs typeface="Arial"/>
            </a:endParaRPr>
          </a:p>
        </p:txBody>
      </p:sp>
      <p:grpSp>
        <p:nvGrpSpPr>
          <p:cNvPr id="31" name="object 31"/>
          <p:cNvGrpSpPr/>
          <p:nvPr/>
        </p:nvGrpSpPr>
        <p:grpSpPr>
          <a:xfrm>
            <a:off x="3866388" y="3666769"/>
            <a:ext cx="584200" cy="344805"/>
            <a:chOff x="3866388" y="3666769"/>
            <a:chExt cx="584200" cy="344805"/>
          </a:xfrm>
        </p:grpSpPr>
        <p:sp>
          <p:nvSpPr>
            <p:cNvPr id="32" name="object 32"/>
            <p:cNvSpPr/>
            <p:nvPr/>
          </p:nvSpPr>
          <p:spPr>
            <a:xfrm>
              <a:off x="3866388" y="3666769"/>
              <a:ext cx="583666" cy="344398"/>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3892296" y="3692651"/>
              <a:ext cx="481584" cy="242316"/>
            </a:xfrm>
            <a:prstGeom prst="rect">
              <a:avLst/>
            </a:prstGeom>
            <a:blipFill>
              <a:blip r:embed="rId15" cstate="print"/>
              <a:stretch>
                <a:fillRect/>
              </a:stretch>
            </a:blipFill>
          </p:spPr>
          <p:txBody>
            <a:bodyPr wrap="square" lIns="0" tIns="0" rIns="0" bIns="0" rtlCol="0"/>
            <a:lstStyle/>
            <a:p>
              <a:endParaRPr/>
            </a:p>
          </p:txBody>
        </p:sp>
      </p:grpSp>
      <p:sp>
        <p:nvSpPr>
          <p:cNvPr id="34" name="object 34"/>
          <p:cNvSpPr txBox="1"/>
          <p:nvPr/>
        </p:nvSpPr>
        <p:spPr>
          <a:xfrm>
            <a:off x="3892296" y="3692652"/>
            <a:ext cx="481965" cy="242570"/>
          </a:xfrm>
          <a:prstGeom prst="rect">
            <a:avLst/>
          </a:prstGeom>
        </p:spPr>
        <p:txBody>
          <a:bodyPr vert="horz" wrap="square" lIns="0" tIns="7620" rIns="0" bIns="0" rtlCol="0">
            <a:spAutoFit/>
          </a:bodyPr>
          <a:lstStyle/>
          <a:p>
            <a:pPr marL="40005">
              <a:lnSpc>
                <a:spcPct val="100000"/>
              </a:lnSpc>
              <a:spcBef>
                <a:spcPts val="60"/>
              </a:spcBef>
            </a:pPr>
            <a:r>
              <a:rPr sz="1400" b="1" dirty="0">
                <a:solidFill>
                  <a:srgbClr val="D2E8F8"/>
                </a:solidFill>
                <a:latin typeface="Arial"/>
                <a:cs typeface="Arial"/>
              </a:rPr>
              <a:t>5,8%</a:t>
            </a:r>
            <a:endParaRPr sz="1400">
              <a:latin typeface="Arial"/>
              <a:cs typeface="Arial"/>
            </a:endParaRPr>
          </a:p>
        </p:txBody>
      </p:sp>
      <p:grpSp>
        <p:nvGrpSpPr>
          <p:cNvPr id="35" name="object 35"/>
          <p:cNvGrpSpPr/>
          <p:nvPr/>
        </p:nvGrpSpPr>
        <p:grpSpPr>
          <a:xfrm>
            <a:off x="4014215" y="3043453"/>
            <a:ext cx="683260" cy="344805"/>
            <a:chOff x="4014215" y="3043453"/>
            <a:chExt cx="683260" cy="344805"/>
          </a:xfrm>
        </p:grpSpPr>
        <p:sp>
          <p:nvSpPr>
            <p:cNvPr id="36" name="object 36"/>
            <p:cNvSpPr/>
            <p:nvPr/>
          </p:nvSpPr>
          <p:spPr>
            <a:xfrm>
              <a:off x="4014215" y="3043453"/>
              <a:ext cx="682739" cy="344398"/>
            </a:xfrm>
            <a:prstGeom prst="rect">
              <a:avLst/>
            </a:prstGeom>
            <a:blipFill>
              <a:blip r:embed="rId10" cstate="print"/>
              <a:stretch>
                <a:fillRect/>
              </a:stretch>
            </a:blipFill>
          </p:spPr>
          <p:txBody>
            <a:bodyPr wrap="square" lIns="0" tIns="0" rIns="0" bIns="0" rtlCol="0"/>
            <a:lstStyle/>
            <a:p>
              <a:endParaRPr/>
            </a:p>
          </p:txBody>
        </p:sp>
        <p:sp>
          <p:nvSpPr>
            <p:cNvPr id="37" name="object 37"/>
            <p:cNvSpPr/>
            <p:nvPr/>
          </p:nvSpPr>
          <p:spPr>
            <a:xfrm>
              <a:off x="4040123" y="3069335"/>
              <a:ext cx="580644" cy="242315"/>
            </a:xfrm>
            <a:prstGeom prst="rect">
              <a:avLst/>
            </a:prstGeom>
            <a:blipFill>
              <a:blip r:embed="rId16" cstate="print"/>
              <a:stretch>
                <a:fillRect/>
              </a:stretch>
            </a:blipFill>
          </p:spPr>
          <p:txBody>
            <a:bodyPr wrap="square" lIns="0" tIns="0" rIns="0" bIns="0" rtlCol="0"/>
            <a:lstStyle/>
            <a:p>
              <a:endParaRPr/>
            </a:p>
          </p:txBody>
        </p:sp>
      </p:grpSp>
      <p:sp>
        <p:nvSpPr>
          <p:cNvPr id="38" name="object 38"/>
          <p:cNvSpPr txBox="1"/>
          <p:nvPr/>
        </p:nvSpPr>
        <p:spPr>
          <a:xfrm>
            <a:off x="4040123" y="3069335"/>
            <a:ext cx="581025" cy="242570"/>
          </a:xfrm>
          <a:prstGeom prst="rect">
            <a:avLst/>
          </a:prstGeom>
        </p:spPr>
        <p:txBody>
          <a:bodyPr vert="horz" wrap="square" lIns="0" tIns="6985" rIns="0" bIns="0" rtlCol="0">
            <a:spAutoFit/>
          </a:bodyPr>
          <a:lstStyle/>
          <a:p>
            <a:pPr marL="41910">
              <a:lnSpc>
                <a:spcPct val="100000"/>
              </a:lnSpc>
              <a:spcBef>
                <a:spcPts val="55"/>
              </a:spcBef>
            </a:pPr>
            <a:r>
              <a:rPr sz="1400" b="1" dirty="0">
                <a:solidFill>
                  <a:srgbClr val="D2E8F8"/>
                </a:solidFill>
                <a:latin typeface="Arial"/>
                <a:cs typeface="Arial"/>
              </a:rPr>
              <a:t>17,0%</a:t>
            </a:r>
            <a:endParaRPr sz="1400">
              <a:latin typeface="Arial"/>
              <a:cs typeface="Arial"/>
            </a:endParaRPr>
          </a:p>
        </p:txBody>
      </p:sp>
      <p:grpSp>
        <p:nvGrpSpPr>
          <p:cNvPr id="39" name="object 39"/>
          <p:cNvGrpSpPr/>
          <p:nvPr/>
        </p:nvGrpSpPr>
        <p:grpSpPr>
          <a:xfrm>
            <a:off x="4509515" y="2732557"/>
            <a:ext cx="584200" cy="344805"/>
            <a:chOff x="4509515" y="2732557"/>
            <a:chExt cx="584200" cy="344805"/>
          </a:xfrm>
        </p:grpSpPr>
        <p:sp>
          <p:nvSpPr>
            <p:cNvPr id="40" name="object 40"/>
            <p:cNvSpPr/>
            <p:nvPr/>
          </p:nvSpPr>
          <p:spPr>
            <a:xfrm>
              <a:off x="4509515" y="2732557"/>
              <a:ext cx="583666" cy="344398"/>
            </a:xfrm>
            <a:prstGeom prst="rect">
              <a:avLst/>
            </a:prstGeom>
            <a:blipFill>
              <a:blip r:embed="rId14" cstate="print"/>
              <a:stretch>
                <a:fillRect/>
              </a:stretch>
            </a:blipFill>
          </p:spPr>
          <p:txBody>
            <a:bodyPr wrap="square" lIns="0" tIns="0" rIns="0" bIns="0" rtlCol="0"/>
            <a:lstStyle/>
            <a:p>
              <a:endParaRPr/>
            </a:p>
          </p:txBody>
        </p:sp>
        <p:sp>
          <p:nvSpPr>
            <p:cNvPr id="41" name="object 41"/>
            <p:cNvSpPr/>
            <p:nvPr/>
          </p:nvSpPr>
          <p:spPr>
            <a:xfrm>
              <a:off x="4535423" y="2758440"/>
              <a:ext cx="481584" cy="242315"/>
            </a:xfrm>
            <a:prstGeom prst="rect">
              <a:avLst/>
            </a:prstGeom>
            <a:blipFill>
              <a:blip r:embed="rId17" cstate="print"/>
              <a:stretch>
                <a:fillRect/>
              </a:stretch>
            </a:blipFill>
          </p:spPr>
          <p:txBody>
            <a:bodyPr wrap="square" lIns="0" tIns="0" rIns="0" bIns="0" rtlCol="0"/>
            <a:lstStyle/>
            <a:p>
              <a:endParaRPr/>
            </a:p>
          </p:txBody>
        </p:sp>
      </p:grpSp>
      <p:sp>
        <p:nvSpPr>
          <p:cNvPr id="42" name="object 42"/>
          <p:cNvSpPr txBox="1"/>
          <p:nvPr/>
        </p:nvSpPr>
        <p:spPr>
          <a:xfrm>
            <a:off x="4535423" y="2758439"/>
            <a:ext cx="481965" cy="242570"/>
          </a:xfrm>
          <a:prstGeom prst="rect">
            <a:avLst/>
          </a:prstGeom>
        </p:spPr>
        <p:txBody>
          <a:bodyPr vert="horz" wrap="square" lIns="0" tIns="7620" rIns="0" bIns="0" rtlCol="0">
            <a:spAutoFit/>
          </a:bodyPr>
          <a:lstStyle/>
          <a:p>
            <a:pPr marL="40005">
              <a:lnSpc>
                <a:spcPct val="100000"/>
              </a:lnSpc>
              <a:spcBef>
                <a:spcPts val="60"/>
              </a:spcBef>
            </a:pPr>
            <a:r>
              <a:rPr sz="1400" b="1" dirty="0">
                <a:solidFill>
                  <a:srgbClr val="D2E8F8"/>
                </a:solidFill>
                <a:latin typeface="Arial"/>
                <a:cs typeface="Arial"/>
              </a:rPr>
              <a:t>1,8%</a:t>
            </a:r>
            <a:endParaRPr sz="1400">
              <a:latin typeface="Arial"/>
              <a:cs typeface="Arial"/>
            </a:endParaRPr>
          </a:p>
        </p:txBody>
      </p:sp>
      <p:grpSp>
        <p:nvGrpSpPr>
          <p:cNvPr id="43" name="object 43"/>
          <p:cNvGrpSpPr/>
          <p:nvPr/>
        </p:nvGrpSpPr>
        <p:grpSpPr>
          <a:xfrm>
            <a:off x="4789932" y="2130577"/>
            <a:ext cx="584200" cy="344805"/>
            <a:chOff x="4789932" y="2130577"/>
            <a:chExt cx="584200" cy="344805"/>
          </a:xfrm>
        </p:grpSpPr>
        <p:sp>
          <p:nvSpPr>
            <p:cNvPr id="44" name="object 44"/>
            <p:cNvSpPr/>
            <p:nvPr/>
          </p:nvSpPr>
          <p:spPr>
            <a:xfrm>
              <a:off x="4789932" y="2130577"/>
              <a:ext cx="583666" cy="344398"/>
            </a:xfrm>
            <a:prstGeom prst="rect">
              <a:avLst/>
            </a:prstGeom>
            <a:blipFill>
              <a:blip r:embed="rId14" cstate="print"/>
              <a:stretch>
                <a:fillRect/>
              </a:stretch>
            </a:blipFill>
          </p:spPr>
          <p:txBody>
            <a:bodyPr wrap="square" lIns="0" tIns="0" rIns="0" bIns="0" rtlCol="0"/>
            <a:lstStyle/>
            <a:p>
              <a:endParaRPr/>
            </a:p>
          </p:txBody>
        </p:sp>
        <p:sp>
          <p:nvSpPr>
            <p:cNvPr id="45" name="object 45"/>
            <p:cNvSpPr/>
            <p:nvPr/>
          </p:nvSpPr>
          <p:spPr>
            <a:xfrm>
              <a:off x="4815840" y="2156459"/>
              <a:ext cx="481584" cy="242315"/>
            </a:xfrm>
            <a:prstGeom prst="rect">
              <a:avLst/>
            </a:prstGeom>
            <a:blipFill>
              <a:blip r:embed="rId18" cstate="print"/>
              <a:stretch>
                <a:fillRect/>
              </a:stretch>
            </a:blipFill>
          </p:spPr>
          <p:txBody>
            <a:bodyPr wrap="square" lIns="0" tIns="0" rIns="0" bIns="0" rtlCol="0"/>
            <a:lstStyle/>
            <a:p>
              <a:endParaRPr/>
            </a:p>
          </p:txBody>
        </p:sp>
      </p:grpSp>
      <p:sp>
        <p:nvSpPr>
          <p:cNvPr id="46" name="object 46"/>
          <p:cNvSpPr txBox="1"/>
          <p:nvPr/>
        </p:nvSpPr>
        <p:spPr>
          <a:xfrm>
            <a:off x="4815840" y="2156460"/>
            <a:ext cx="481965" cy="242570"/>
          </a:xfrm>
          <a:prstGeom prst="rect">
            <a:avLst/>
          </a:prstGeom>
        </p:spPr>
        <p:txBody>
          <a:bodyPr vert="horz" wrap="square" lIns="0" tIns="6985" rIns="0" bIns="0" rtlCol="0">
            <a:spAutoFit/>
          </a:bodyPr>
          <a:lstStyle/>
          <a:p>
            <a:pPr marL="40005">
              <a:lnSpc>
                <a:spcPct val="100000"/>
              </a:lnSpc>
              <a:spcBef>
                <a:spcPts val="55"/>
              </a:spcBef>
            </a:pPr>
            <a:r>
              <a:rPr sz="1400" b="1" dirty="0">
                <a:solidFill>
                  <a:srgbClr val="D2E8F8"/>
                </a:solidFill>
                <a:latin typeface="Arial"/>
                <a:cs typeface="Arial"/>
              </a:rPr>
              <a:t>4,1%</a:t>
            </a:r>
            <a:endParaRPr sz="1400">
              <a:latin typeface="Arial"/>
              <a:cs typeface="Arial"/>
            </a:endParaRPr>
          </a:p>
        </p:txBody>
      </p:sp>
      <p:grpSp>
        <p:nvGrpSpPr>
          <p:cNvPr id="47" name="object 47"/>
          <p:cNvGrpSpPr/>
          <p:nvPr/>
        </p:nvGrpSpPr>
        <p:grpSpPr>
          <a:xfrm>
            <a:off x="7173468" y="2272283"/>
            <a:ext cx="2941320" cy="2606040"/>
            <a:chOff x="7173468" y="2272283"/>
            <a:chExt cx="2941320" cy="2606040"/>
          </a:xfrm>
        </p:grpSpPr>
        <p:sp>
          <p:nvSpPr>
            <p:cNvPr id="48" name="object 48"/>
            <p:cNvSpPr/>
            <p:nvPr/>
          </p:nvSpPr>
          <p:spPr>
            <a:xfrm>
              <a:off x="7173468" y="2272283"/>
              <a:ext cx="2941320" cy="2606040"/>
            </a:xfrm>
            <a:custGeom>
              <a:avLst/>
              <a:gdLst/>
              <a:ahLst/>
              <a:cxnLst/>
              <a:rect l="l" t="t" r="r" b="b"/>
              <a:pathLst>
                <a:path w="2941320" h="2606040">
                  <a:moveTo>
                    <a:pt x="2941320" y="0"/>
                  </a:moveTo>
                  <a:lnTo>
                    <a:pt x="0" y="0"/>
                  </a:lnTo>
                  <a:lnTo>
                    <a:pt x="0" y="2606040"/>
                  </a:lnTo>
                  <a:lnTo>
                    <a:pt x="2941320" y="2606040"/>
                  </a:lnTo>
                  <a:lnTo>
                    <a:pt x="2941320" y="0"/>
                  </a:lnTo>
                  <a:close/>
                </a:path>
              </a:pathLst>
            </a:custGeom>
            <a:solidFill>
              <a:srgbClr val="FFFFFF"/>
            </a:solidFill>
          </p:spPr>
          <p:txBody>
            <a:bodyPr wrap="square" lIns="0" tIns="0" rIns="0" bIns="0" rtlCol="0"/>
            <a:lstStyle/>
            <a:p>
              <a:endParaRPr/>
            </a:p>
          </p:txBody>
        </p:sp>
        <p:sp>
          <p:nvSpPr>
            <p:cNvPr id="49" name="object 49"/>
            <p:cNvSpPr/>
            <p:nvPr/>
          </p:nvSpPr>
          <p:spPr>
            <a:xfrm>
              <a:off x="7403592" y="2325623"/>
              <a:ext cx="102235" cy="102235"/>
            </a:xfrm>
            <a:custGeom>
              <a:avLst/>
              <a:gdLst/>
              <a:ahLst/>
              <a:cxnLst/>
              <a:rect l="l" t="t" r="r" b="b"/>
              <a:pathLst>
                <a:path w="102234" h="102235">
                  <a:moveTo>
                    <a:pt x="102107" y="0"/>
                  </a:moveTo>
                  <a:lnTo>
                    <a:pt x="0" y="0"/>
                  </a:lnTo>
                  <a:lnTo>
                    <a:pt x="0" y="102108"/>
                  </a:lnTo>
                  <a:lnTo>
                    <a:pt x="102107" y="102108"/>
                  </a:lnTo>
                  <a:lnTo>
                    <a:pt x="102107" y="0"/>
                  </a:lnTo>
                  <a:close/>
                </a:path>
              </a:pathLst>
            </a:custGeom>
            <a:solidFill>
              <a:srgbClr val="1E858A"/>
            </a:solidFill>
          </p:spPr>
          <p:txBody>
            <a:bodyPr wrap="square" lIns="0" tIns="0" rIns="0" bIns="0" rtlCol="0"/>
            <a:lstStyle/>
            <a:p>
              <a:endParaRPr/>
            </a:p>
          </p:txBody>
        </p:sp>
        <p:sp>
          <p:nvSpPr>
            <p:cNvPr id="50" name="object 50"/>
            <p:cNvSpPr/>
            <p:nvPr/>
          </p:nvSpPr>
          <p:spPr>
            <a:xfrm>
              <a:off x="7403592" y="2759963"/>
              <a:ext cx="102235" cy="102235"/>
            </a:xfrm>
            <a:custGeom>
              <a:avLst/>
              <a:gdLst/>
              <a:ahLst/>
              <a:cxnLst/>
              <a:rect l="l" t="t" r="r" b="b"/>
              <a:pathLst>
                <a:path w="102234" h="102235">
                  <a:moveTo>
                    <a:pt x="102107" y="0"/>
                  </a:moveTo>
                  <a:lnTo>
                    <a:pt x="0" y="0"/>
                  </a:lnTo>
                  <a:lnTo>
                    <a:pt x="0" y="102108"/>
                  </a:lnTo>
                  <a:lnTo>
                    <a:pt x="102107" y="102108"/>
                  </a:lnTo>
                  <a:lnTo>
                    <a:pt x="102107" y="0"/>
                  </a:lnTo>
                  <a:close/>
                </a:path>
              </a:pathLst>
            </a:custGeom>
            <a:solidFill>
              <a:srgbClr val="4AC5DE"/>
            </a:solidFill>
          </p:spPr>
          <p:txBody>
            <a:bodyPr wrap="square" lIns="0" tIns="0" rIns="0" bIns="0" rtlCol="0"/>
            <a:lstStyle/>
            <a:p>
              <a:endParaRPr/>
            </a:p>
          </p:txBody>
        </p:sp>
        <p:sp>
          <p:nvSpPr>
            <p:cNvPr id="51" name="object 51"/>
            <p:cNvSpPr/>
            <p:nvPr/>
          </p:nvSpPr>
          <p:spPr>
            <a:xfrm>
              <a:off x="7403592" y="3194303"/>
              <a:ext cx="102235" cy="102235"/>
            </a:xfrm>
            <a:custGeom>
              <a:avLst/>
              <a:gdLst/>
              <a:ahLst/>
              <a:cxnLst/>
              <a:rect l="l" t="t" r="r" b="b"/>
              <a:pathLst>
                <a:path w="102234" h="102235">
                  <a:moveTo>
                    <a:pt x="102107" y="0"/>
                  </a:moveTo>
                  <a:lnTo>
                    <a:pt x="0" y="0"/>
                  </a:lnTo>
                  <a:lnTo>
                    <a:pt x="0" y="102108"/>
                  </a:lnTo>
                  <a:lnTo>
                    <a:pt x="102107" y="102108"/>
                  </a:lnTo>
                  <a:lnTo>
                    <a:pt x="102107" y="0"/>
                  </a:lnTo>
                  <a:close/>
                </a:path>
              </a:pathLst>
            </a:custGeom>
            <a:solidFill>
              <a:srgbClr val="1EC089"/>
            </a:solidFill>
          </p:spPr>
          <p:txBody>
            <a:bodyPr wrap="square" lIns="0" tIns="0" rIns="0" bIns="0" rtlCol="0"/>
            <a:lstStyle/>
            <a:p>
              <a:endParaRPr/>
            </a:p>
          </p:txBody>
        </p:sp>
        <p:sp>
          <p:nvSpPr>
            <p:cNvPr id="52" name="object 52"/>
            <p:cNvSpPr/>
            <p:nvPr/>
          </p:nvSpPr>
          <p:spPr>
            <a:xfrm>
              <a:off x="7403592" y="3628644"/>
              <a:ext cx="102235" cy="102235"/>
            </a:xfrm>
            <a:custGeom>
              <a:avLst/>
              <a:gdLst/>
              <a:ahLst/>
              <a:cxnLst/>
              <a:rect l="l" t="t" r="r" b="b"/>
              <a:pathLst>
                <a:path w="102234" h="102235">
                  <a:moveTo>
                    <a:pt x="102107" y="0"/>
                  </a:moveTo>
                  <a:lnTo>
                    <a:pt x="0" y="0"/>
                  </a:lnTo>
                  <a:lnTo>
                    <a:pt x="0" y="102107"/>
                  </a:lnTo>
                  <a:lnTo>
                    <a:pt x="102107" y="102107"/>
                  </a:lnTo>
                  <a:lnTo>
                    <a:pt x="102107" y="0"/>
                  </a:lnTo>
                  <a:close/>
                </a:path>
              </a:pathLst>
            </a:custGeom>
            <a:solidFill>
              <a:srgbClr val="EC8D2E"/>
            </a:solidFill>
          </p:spPr>
          <p:txBody>
            <a:bodyPr wrap="square" lIns="0" tIns="0" rIns="0" bIns="0" rtlCol="0"/>
            <a:lstStyle/>
            <a:p>
              <a:endParaRPr/>
            </a:p>
          </p:txBody>
        </p:sp>
        <p:sp>
          <p:nvSpPr>
            <p:cNvPr id="53" name="object 53"/>
            <p:cNvSpPr/>
            <p:nvPr/>
          </p:nvSpPr>
          <p:spPr>
            <a:xfrm>
              <a:off x="7403592" y="4062983"/>
              <a:ext cx="102235" cy="102235"/>
            </a:xfrm>
            <a:custGeom>
              <a:avLst/>
              <a:gdLst/>
              <a:ahLst/>
              <a:cxnLst/>
              <a:rect l="l" t="t" r="r" b="b"/>
              <a:pathLst>
                <a:path w="102234" h="102235">
                  <a:moveTo>
                    <a:pt x="102107" y="0"/>
                  </a:moveTo>
                  <a:lnTo>
                    <a:pt x="0" y="0"/>
                  </a:lnTo>
                  <a:lnTo>
                    <a:pt x="0" y="102107"/>
                  </a:lnTo>
                  <a:lnTo>
                    <a:pt x="102107" y="102107"/>
                  </a:lnTo>
                  <a:lnTo>
                    <a:pt x="102107" y="0"/>
                  </a:lnTo>
                  <a:close/>
                </a:path>
              </a:pathLst>
            </a:custGeom>
            <a:solidFill>
              <a:srgbClr val="FFC000"/>
            </a:solidFill>
          </p:spPr>
          <p:txBody>
            <a:bodyPr wrap="square" lIns="0" tIns="0" rIns="0" bIns="0" rtlCol="0"/>
            <a:lstStyle/>
            <a:p>
              <a:endParaRPr/>
            </a:p>
          </p:txBody>
        </p:sp>
        <p:sp>
          <p:nvSpPr>
            <p:cNvPr id="54" name="object 54"/>
            <p:cNvSpPr/>
            <p:nvPr/>
          </p:nvSpPr>
          <p:spPr>
            <a:xfrm>
              <a:off x="7403592" y="4497323"/>
              <a:ext cx="102235" cy="102235"/>
            </a:xfrm>
            <a:custGeom>
              <a:avLst/>
              <a:gdLst/>
              <a:ahLst/>
              <a:cxnLst/>
              <a:rect l="l" t="t" r="r" b="b"/>
              <a:pathLst>
                <a:path w="102234" h="102235">
                  <a:moveTo>
                    <a:pt x="102107" y="0"/>
                  </a:moveTo>
                  <a:lnTo>
                    <a:pt x="0" y="0"/>
                  </a:lnTo>
                  <a:lnTo>
                    <a:pt x="0" y="102107"/>
                  </a:lnTo>
                  <a:lnTo>
                    <a:pt x="102107" y="102107"/>
                  </a:lnTo>
                  <a:lnTo>
                    <a:pt x="102107" y="0"/>
                  </a:lnTo>
                  <a:close/>
                </a:path>
              </a:pathLst>
            </a:custGeom>
            <a:solidFill>
              <a:srgbClr val="E76C52"/>
            </a:solidFill>
          </p:spPr>
          <p:txBody>
            <a:bodyPr wrap="square" lIns="0" tIns="0" rIns="0" bIns="0" rtlCol="0"/>
            <a:lstStyle/>
            <a:p>
              <a:endParaRPr/>
            </a:p>
          </p:txBody>
        </p:sp>
      </p:grpSp>
      <p:sp>
        <p:nvSpPr>
          <p:cNvPr id="55" name="object 55"/>
          <p:cNvSpPr txBox="1"/>
          <p:nvPr/>
        </p:nvSpPr>
        <p:spPr>
          <a:xfrm>
            <a:off x="7173468" y="2272283"/>
            <a:ext cx="2941320" cy="2606040"/>
          </a:xfrm>
          <a:prstGeom prst="rect">
            <a:avLst/>
          </a:prstGeom>
        </p:spPr>
        <p:txBody>
          <a:bodyPr vert="horz" wrap="square" lIns="0" tIns="0" rIns="0" bIns="0" rtlCol="0">
            <a:spAutoFit/>
          </a:bodyPr>
          <a:lstStyle/>
          <a:p>
            <a:pPr marL="379095">
              <a:lnSpc>
                <a:spcPts val="1655"/>
              </a:lnSpc>
            </a:pPr>
            <a:r>
              <a:rPr sz="1600" spc="-5" dirty="0">
                <a:solidFill>
                  <a:srgbClr val="4D4D4D"/>
                </a:solidFill>
                <a:latin typeface="Arial"/>
                <a:cs typeface="Arial"/>
              </a:rPr>
              <a:t>Higher</a:t>
            </a:r>
            <a:r>
              <a:rPr sz="1600" dirty="0">
                <a:solidFill>
                  <a:srgbClr val="4D4D4D"/>
                </a:solidFill>
                <a:latin typeface="Arial"/>
                <a:cs typeface="Arial"/>
              </a:rPr>
              <a:t> </a:t>
            </a:r>
            <a:r>
              <a:rPr sz="1600" spc="-5" dirty="0">
                <a:solidFill>
                  <a:srgbClr val="4D4D4D"/>
                </a:solidFill>
                <a:latin typeface="Arial"/>
                <a:cs typeface="Arial"/>
              </a:rPr>
              <a:t>Education</a:t>
            </a:r>
            <a:endParaRPr sz="1600" dirty="0">
              <a:latin typeface="Arial"/>
              <a:cs typeface="Arial"/>
            </a:endParaRPr>
          </a:p>
          <a:p>
            <a:pPr marL="379095">
              <a:lnSpc>
                <a:spcPct val="100000"/>
              </a:lnSpc>
              <a:spcBef>
                <a:spcPts val="1500"/>
              </a:spcBef>
            </a:pPr>
            <a:r>
              <a:rPr sz="1600" spc="-5" dirty="0">
                <a:solidFill>
                  <a:srgbClr val="4D4D4D"/>
                </a:solidFill>
                <a:latin typeface="Arial"/>
                <a:cs typeface="Arial"/>
              </a:rPr>
              <a:t>VET</a:t>
            </a:r>
            <a:endParaRPr sz="1600" dirty="0">
              <a:latin typeface="Arial"/>
              <a:cs typeface="Arial"/>
            </a:endParaRPr>
          </a:p>
          <a:p>
            <a:pPr marL="379095" marR="973455">
              <a:lnSpc>
                <a:spcPts val="3420"/>
              </a:lnSpc>
              <a:spcBef>
                <a:spcPts val="365"/>
              </a:spcBef>
            </a:pPr>
            <a:r>
              <a:rPr sz="1600" spc="-5" dirty="0">
                <a:solidFill>
                  <a:srgbClr val="4D4D4D"/>
                </a:solidFill>
                <a:latin typeface="Arial"/>
                <a:cs typeface="Arial"/>
              </a:rPr>
              <a:t>School</a:t>
            </a:r>
            <a:r>
              <a:rPr sz="1600" spc="-45" dirty="0">
                <a:solidFill>
                  <a:srgbClr val="4D4D4D"/>
                </a:solidFill>
                <a:latin typeface="Arial"/>
                <a:cs typeface="Arial"/>
              </a:rPr>
              <a:t> </a:t>
            </a:r>
            <a:r>
              <a:rPr sz="1600" spc="-5" dirty="0">
                <a:solidFill>
                  <a:srgbClr val="4D4D4D"/>
                </a:solidFill>
                <a:latin typeface="Arial"/>
                <a:cs typeface="Arial"/>
              </a:rPr>
              <a:t>Education  Adult</a:t>
            </a:r>
            <a:r>
              <a:rPr sz="1600" spc="-20" dirty="0">
                <a:solidFill>
                  <a:srgbClr val="4D4D4D"/>
                </a:solidFill>
                <a:latin typeface="Arial"/>
                <a:cs typeface="Arial"/>
              </a:rPr>
              <a:t> </a:t>
            </a:r>
            <a:r>
              <a:rPr sz="1600" spc="-5" dirty="0">
                <a:solidFill>
                  <a:srgbClr val="4D4D4D"/>
                </a:solidFill>
                <a:latin typeface="Arial"/>
                <a:cs typeface="Arial"/>
              </a:rPr>
              <a:t>Education</a:t>
            </a:r>
            <a:endParaRPr sz="1600" dirty="0">
              <a:latin typeface="Arial"/>
              <a:cs typeface="Arial"/>
            </a:endParaRPr>
          </a:p>
          <a:p>
            <a:pPr marL="379095">
              <a:lnSpc>
                <a:spcPts val="1880"/>
              </a:lnSpc>
              <a:spcBef>
                <a:spcPts val="1140"/>
              </a:spcBef>
            </a:pPr>
            <a:r>
              <a:rPr sz="1600" spc="-5" dirty="0">
                <a:solidFill>
                  <a:srgbClr val="4D4D4D"/>
                </a:solidFill>
                <a:latin typeface="Arial"/>
                <a:cs typeface="Arial"/>
              </a:rPr>
              <a:t>Centralised and</a:t>
            </a:r>
            <a:r>
              <a:rPr sz="1600" dirty="0">
                <a:solidFill>
                  <a:srgbClr val="4D4D4D"/>
                </a:solidFill>
                <a:latin typeface="Arial"/>
                <a:cs typeface="Arial"/>
              </a:rPr>
              <a:t> </a:t>
            </a:r>
            <a:r>
              <a:rPr sz="1600" spc="-5" dirty="0">
                <a:solidFill>
                  <a:srgbClr val="4D4D4D"/>
                </a:solidFill>
                <a:latin typeface="Arial"/>
                <a:cs typeface="Arial"/>
              </a:rPr>
              <a:t>horizontal</a:t>
            </a:r>
            <a:endParaRPr sz="1600" dirty="0">
              <a:latin typeface="Arial"/>
              <a:cs typeface="Arial"/>
            </a:endParaRPr>
          </a:p>
          <a:p>
            <a:pPr marL="379095">
              <a:lnSpc>
                <a:spcPts val="1710"/>
              </a:lnSpc>
            </a:pPr>
            <a:r>
              <a:rPr sz="1600" spc="-5" dirty="0">
                <a:solidFill>
                  <a:srgbClr val="4D4D4D"/>
                </a:solidFill>
                <a:latin typeface="Arial"/>
                <a:cs typeface="Arial"/>
              </a:rPr>
              <a:t>actions</a:t>
            </a:r>
            <a:endParaRPr sz="1600" dirty="0">
              <a:latin typeface="Arial"/>
              <a:cs typeface="Arial"/>
            </a:endParaRPr>
          </a:p>
          <a:p>
            <a:pPr marL="379095">
              <a:lnSpc>
                <a:spcPts val="1750"/>
              </a:lnSpc>
            </a:pPr>
            <a:r>
              <a:rPr sz="1600" spc="-5" dirty="0">
                <a:solidFill>
                  <a:srgbClr val="4D4D4D"/>
                </a:solidFill>
                <a:latin typeface="Arial"/>
                <a:cs typeface="Arial"/>
              </a:rPr>
              <a:t>Jean</a:t>
            </a:r>
            <a:r>
              <a:rPr sz="1600" spc="-10" dirty="0">
                <a:solidFill>
                  <a:srgbClr val="4D4D4D"/>
                </a:solidFill>
                <a:latin typeface="Arial"/>
                <a:cs typeface="Arial"/>
              </a:rPr>
              <a:t> </a:t>
            </a:r>
            <a:r>
              <a:rPr sz="1600" spc="-5" dirty="0">
                <a:solidFill>
                  <a:srgbClr val="4D4D4D"/>
                </a:solidFill>
                <a:latin typeface="Arial"/>
                <a:cs typeface="Arial"/>
              </a:rPr>
              <a:t>Monnet</a:t>
            </a:r>
            <a:endParaRPr sz="1600" dirty="0">
              <a:latin typeface="Arial"/>
              <a:cs typeface="Arial"/>
            </a:endParaRPr>
          </a:p>
        </p:txBody>
      </p:sp>
      <p:sp>
        <p:nvSpPr>
          <p:cNvPr id="56" name="object 56"/>
          <p:cNvSpPr/>
          <p:nvPr/>
        </p:nvSpPr>
        <p:spPr>
          <a:xfrm>
            <a:off x="2090737" y="1824227"/>
            <a:ext cx="8178165" cy="3832344"/>
          </a:xfrm>
          <a:custGeom>
            <a:avLst/>
            <a:gdLst/>
            <a:ahLst/>
            <a:cxnLst/>
            <a:rect l="l" t="t" r="r" b="b"/>
            <a:pathLst>
              <a:path w="8178165" h="3881754">
                <a:moveTo>
                  <a:pt x="0" y="3881628"/>
                </a:moveTo>
                <a:lnTo>
                  <a:pt x="8177784" y="3881628"/>
                </a:lnTo>
                <a:lnTo>
                  <a:pt x="8177784" y="0"/>
                </a:lnTo>
                <a:lnTo>
                  <a:pt x="0" y="0"/>
                </a:lnTo>
                <a:lnTo>
                  <a:pt x="0" y="3881628"/>
                </a:lnTo>
                <a:close/>
              </a:path>
            </a:pathLst>
          </a:custGeom>
          <a:ln w="9525">
            <a:solidFill>
              <a:srgbClr val="D2D2D2"/>
            </a:solidFill>
          </a:ln>
        </p:spPr>
        <p:txBody>
          <a:bodyPr wrap="square" lIns="0" tIns="0" rIns="0" bIns="0" rtlCol="0"/>
          <a:lstStyle/>
          <a:p>
            <a:endParaRPr/>
          </a:p>
        </p:txBody>
      </p:sp>
      <p:sp>
        <p:nvSpPr>
          <p:cNvPr id="57" name="object 57"/>
          <p:cNvSpPr txBox="1"/>
          <p:nvPr/>
        </p:nvSpPr>
        <p:spPr>
          <a:xfrm>
            <a:off x="2153410" y="5901029"/>
            <a:ext cx="7219189" cy="320601"/>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E5393"/>
                </a:solidFill>
                <a:latin typeface="Arial"/>
                <a:cs typeface="Arial"/>
              </a:rPr>
              <a:t>=&gt; </a:t>
            </a:r>
            <a:r>
              <a:rPr lang="bg-BG" sz="2000" dirty="0">
                <a:solidFill>
                  <a:srgbClr val="0E5393"/>
                </a:solidFill>
                <a:latin typeface="Arial"/>
                <a:cs typeface="Arial"/>
              </a:rPr>
              <a:t>Повече от 7 млрд. евро за Висше образование</a:t>
            </a:r>
            <a:endParaRPr sz="2000" dirty="0">
              <a:latin typeface="Arial"/>
              <a:cs typeface="Arial"/>
            </a:endParaRPr>
          </a:p>
        </p:txBody>
      </p:sp>
      <p:pic>
        <p:nvPicPr>
          <p:cNvPr id="58" name="Picture 57"/>
          <p:cNvPicPr>
            <a:picLocks noChangeAspect="1"/>
          </p:cNvPicPr>
          <p:nvPr/>
        </p:nvPicPr>
        <p:blipFill>
          <a:blip r:embed="rId19"/>
          <a:stretch>
            <a:fillRect/>
          </a:stretch>
        </p:blipFill>
        <p:spPr>
          <a:xfrm>
            <a:off x="263075" y="6057564"/>
            <a:ext cx="1572904" cy="609653"/>
          </a:xfrm>
          <a:prstGeom prst="rect">
            <a:avLst/>
          </a:prstGeom>
        </p:spPr>
      </p:pic>
      <p:pic>
        <p:nvPicPr>
          <p:cNvPr id="60" name="Picture 59"/>
          <p:cNvPicPr>
            <a:picLocks noChangeAspect="1"/>
          </p:cNvPicPr>
          <p:nvPr/>
        </p:nvPicPr>
        <p:blipFill>
          <a:blip r:embed="rId20"/>
          <a:stretch>
            <a:fillRect/>
          </a:stretch>
        </p:blipFill>
        <p:spPr>
          <a:xfrm>
            <a:off x="9936480" y="5973410"/>
            <a:ext cx="1828800" cy="74037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1015052" y="1828800"/>
            <a:ext cx="10774680" cy="4062651"/>
          </a:xfrm>
        </p:spPr>
        <p:txBody>
          <a:bodyPr/>
          <a:lstStyle/>
          <a:p>
            <a:pPr algn="ctr">
              <a:defRPr/>
            </a:pPr>
            <a:r>
              <a:rPr lang="bg-BG" altLang="bg-BG" sz="2800" dirty="0" smtClean="0">
                <a:solidFill>
                  <a:srgbClr val="333399"/>
                </a:solidFill>
              </a:rPr>
              <a:t>Обща информация за дейността:</a:t>
            </a:r>
          </a:p>
          <a:p>
            <a:pPr algn="ctr">
              <a:defRPr/>
            </a:pPr>
            <a:r>
              <a:rPr lang="en-US" altLang="bg-BG" sz="2800" dirty="0" smtClean="0">
                <a:solidFill>
                  <a:srgbClr val="333399"/>
                </a:solidFill>
                <a:hlinkClick r:id="rId3"/>
              </a:rPr>
              <a:t>https</a:t>
            </a:r>
            <a:r>
              <a:rPr lang="en-US" altLang="bg-BG" sz="2800" dirty="0">
                <a:solidFill>
                  <a:srgbClr val="333399"/>
                </a:solidFill>
                <a:hlinkClick r:id="rId3"/>
              </a:rPr>
              <a:t>://</a:t>
            </a:r>
            <a:r>
              <a:rPr lang="en-US" altLang="bg-BG" sz="2800" dirty="0" smtClean="0">
                <a:solidFill>
                  <a:srgbClr val="333399"/>
                </a:solidFill>
                <a:hlinkClick r:id="rId3"/>
              </a:rPr>
              <a:t>erasmus-plus.ec.europa.eu/opportunities/opportunities-for-individuals/students/erasmus-mundus-joint-masters-scholarships</a:t>
            </a:r>
            <a:endParaRPr lang="bg-BG" altLang="bg-BG" sz="2800" dirty="0" smtClean="0">
              <a:solidFill>
                <a:srgbClr val="333399"/>
              </a:solidFill>
            </a:endParaRPr>
          </a:p>
          <a:p>
            <a:pPr algn="ctr">
              <a:defRPr/>
            </a:pPr>
            <a:r>
              <a:rPr lang="bg-BG" sz="2800" dirty="0" smtClean="0">
                <a:solidFill>
                  <a:srgbClr val="333399"/>
                </a:solidFill>
              </a:rPr>
              <a:t>Каталог със съвместни магистърски програми:</a:t>
            </a:r>
          </a:p>
          <a:p>
            <a:pPr algn="ctr">
              <a:defRPr/>
            </a:pPr>
            <a:r>
              <a:rPr lang="en-US" sz="2800" dirty="0">
                <a:solidFill>
                  <a:srgbClr val="333399"/>
                </a:solidFill>
                <a:hlinkClick r:id="rId4"/>
              </a:rPr>
              <a:t>https://</a:t>
            </a:r>
            <a:r>
              <a:rPr lang="en-US" sz="2800" dirty="0" smtClean="0">
                <a:solidFill>
                  <a:srgbClr val="333399"/>
                </a:solidFill>
                <a:hlinkClick r:id="rId4"/>
              </a:rPr>
              <a:t>www.eacea.ec.europa.eu/scholarships/erasmus-mundus-catalogue_en</a:t>
            </a:r>
            <a:r>
              <a:rPr lang="bg-BG" sz="2800" dirty="0" smtClean="0">
                <a:solidFill>
                  <a:srgbClr val="333399"/>
                </a:solidFill>
              </a:rPr>
              <a:t> </a:t>
            </a:r>
          </a:p>
          <a:p>
            <a:pPr algn="just"/>
            <a:endParaRPr lang="ru-RU" sz="2400" dirty="0" smtClean="0"/>
          </a:p>
          <a:p>
            <a:pPr algn="just"/>
            <a:endParaRPr lang="ru-RU" sz="2400" dirty="0"/>
          </a:p>
          <a:p>
            <a:pPr algn="just"/>
            <a:endParaRPr lang="ru-RU" sz="2400" dirty="0"/>
          </a:p>
          <a:p>
            <a:pPr algn="just"/>
            <a:endParaRPr lang="bg-BG" sz="2400" dirty="0"/>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en-US" sz="4400" dirty="0">
                  <a:solidFill>
                    <a:schemeClr val="bg1"/>
                  </a:solidFill>
                </a:rPr>
                <a:t>Erasmus Mundus Joint Masters</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5"/>
          <a:stretch>
            <a:fillRect/>
          </a:stretch>
        </p:blipFill>
        <p:spPr>
          <a:xfrm>
            <a:off x="9936480" y="5973410"/>
            <a:ext cx="1828800" cy="740379"/>
          </a:xfrm>
          <a:prstGeom prst="rect">
            <a:avLst/>
          </a:prstGeom>
        </p:spPr>
      </p:pic>
      <p:pic>
        <p:nvPicPr>
          <p:cNvPr id="8" name="Picture 7"/>
          <p:cNvPicPr>
            <a:picLocks noChangeAspect="1"/>
          </p:cNvPicPr>
          <p:nvPr/>
        </p:nvPicPr>
        <p:blipFill>
          <a:blip r:embed="rId6"/>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3050978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1015052" y="1828800"/>
            <a:ext cx="10774680" cy="5501506"/>
          </a:xfrm>
        </p:spPr>
        <p:txBody>
          <a:bodyPr/>
          <a:lstStyle/>
          <a:p>
            <a:pPr algn="just">
              <a:spcAft>
                <a:spcPts val="900"/>
              </a:spcAft>
            </a:pPr>
            <a:r>
              <a:rPr lang="en-US" sz="2800" b="1" dirty="0">
                <a:solidFill>
                  <a:srgbClr val="333399"/>
                </a:solidFill>
                <a:latin typeface="Arial"/>
                <a:cs typeface="Arial"/>
              </a:rPr>
              <a:t>Marie </a:t>
            </a:r>
            <a:r>
              <a:rPr lang="en-US" sz="2800" b="1" dirty="0" err="1">
                <a:solidFill>
                  <a:srgbClr val="333399"/>
                </a:solidFill>
                <a:latin typeface="Arial"/>
                <a:cs typeface="Arial"/>
              </a:rPr>
              <a:t>Skłodowska</a:t>
            </a:r>
            <a:r>
              <a:rPr lang="en-US" sz="2800" b="1" dirty="0">
                <a:solidFill>
                  <a:srgbClr val="333399"/>
                </a:solidFill>
                <a:latin typeface="Arial"/>
                <a:cs typeface="Arial"/>
              </a:rPr>
              <a:t>-Curie Actions (MSCA)</a:t>
            </a:r>
            <a:r>
              <a:rPr lang="bg-BG" sz="2800" b="1" dirty="0">
                <a:solidFill>
                  <a:srgbClr val="333399"/>
                </a:solidFill>
                <a:latin typeface="Arial"/>
                <a:cs typeface="Arial"/>
              </a:rPr>
              <a:t> </a:t>
            </a:r>
            <a:r>
              <a:rPr lang="bg-BG" sz="2800" dirty="0">
                <a:solidFill>
                  <a:srgbClr val="333399"/>
                </a:solidFill>
                <a:latin typeface="Arial"/>
                <a:cs typeface="Arial"/>
              </a:rPr>
              <a:t>– централизирана програма, която предоставя финансиране за 5 дейности:</a:t>
            </a:r>
          </a:p>
          <a:p>
            <a:pPr algn="just">
              <a:spcBef>
                <a:spcPts val="0"/>
              </a:spcBef>
              <a:spcAft>
                <a:spcPts val="900"/>
              </a:spcAft>
            </a:pPr>
            <a:endParaRPr lang="bg-BG" sz="2800" dirty="0">
              <a:solidFill>
                <a:srgbClr val="333399"/>
              </a:solidFill>
              <a:latin typeface="Arial"/>
              <a:cs typeface="Arial"/>
            </a:endParaRPr>
          </a:p>
          <a:p>
            <a:pPr algn="just">
              <a:spcBef>
                <a:spcPts val="0"/>
              </a:spcBef>
              <a:spcAft>
                <a:spcPts val="900"/>
              </a:spcAft>
            </a:pPr>
            <a:r>
              <a:rPr lang="bg-BG" sz="2800" b="1" dirty="0">
                <a:solidFill>
                  <a:srgbClr val="333399"/>
                </a:solidFill>
                <a:latin typeface="Arial"/>
                <a:cs typeface="Arial"/>
              </a:rPr>
              <a:t>Докторски мрежи (</a:t>
            </a:r>
            <a:r>
              <a:rPr lang="en-US" sz="2800" b="1" dirty="0">
                <a:solidFill>
                  <a:srgbClr val="333399"/>
                </a:solidFill>
                <a:latin typeface="Arial"/>
                <a:cs typeface="Arial"/>
              </a:rPr>
              <a:t>Doctoral Networks)</a:t>
            </a:r>
          </a:p>
          <a:p>
            <a:pPr algn="just">
              <a:spcBef>
                <a:spcPts val="0"/>
              </a:spcBef>
              <a:spcAft>
                <a:spcPts val="900"/>
              </a:spcAft>
              <a:buFont typeface="Wingdings" panose="05000000000000000000" pitchFamily="2" charset="2"/>
              <a:buChar char="ü"/>
            </a:pPr>
            <a:r>
              <a:rPr lang="ru-RU" sz="2800" i="1" dirty="0">
                <a:solidFill>
                  <a:srgbClr val="333399"/>
                </a:solidFill>
                <a:latin typeface="Arial"/>
                <a:cs typeface="Arial"/>
              </a:rPr>
              <a:t>Подкрепа на програми за обучение на докторанти в академични и неакадемични организации.</a:t>
            </a:r>
            <a:endParaRPr lang="bg-BG" sz="2800" i="1" dirty="0">
              <a:solidFill>
                <a:srgbClr val="333399"/>
              </a:solidFill>
              <a:latin typeface="Arial"/>
              <a:cs typeface="Arial"/>
            </a:endParaRPr>
          </a:p>
          <a:p>
            <a:pPr algn="just">
              <a:spcBef>
                <a:spcPts val="0"/>
              </a:spcBef>
              <a:spcAft>
                <a:spcPts val="900"/>
              </a:spcAft>
              <a:buFont typeface="Wingdings" panose="05000000000000000000" pitchFamily="2" charset="2"/>
              <a:buChar char="ü"/>
            </a:pPr>
            <a:r>
              <a:rPr lang="en-US" sz="2800" dirty="0">
                <a:solidFill>
                  <a:srgbClr val="333399"/>
                </a:solidFill>
                <a:latin typeface="Arial"/>
                <a:cs typeface="Arial"/>
                <a:hlinkClick r:id="rId3"/>
              </a:rPr>
              <a:t>https://marie-sklodowska-curie-actions.ec.europa.eu/actions/doctoral-networks</a:t>
            </a:r>
            <a:endParaRPr lang="bg-BG" sz="2800" dirty="0">
              <a:solidFill>
                <a:srgbClr val="333399"/>
              </a:solidFill>
              <a:latin typeface="Arial"/>
              <a:cs typeface="Arial"/>
            </a:endParaRPr>
          </a:p>
          <a:p>
            <a:pPr algn="just"/>
            <a:endParaRPr lang="ru-RU" sz="2400" dirty="0" smtClean="0"/>
          </a:p>
          <a:p>
            <a:pPr algn="just"/>
            <a:endParaRPr lang="ru-RU" sz="2400" dirty="0"/>
          </a:p>
          <a:p>
            <a:pPr algn="just"/>
            <a:endParaRPr lang="ru-RU" sz="2400" dirty="0"/>
          </a:p>
          <a:p>
            <a:pPr algn="just"/>
            <a:endParaRPr lang="bg-BG" sz="2400" dirty="0"/>
          </a:p>
        </p:txBody>
      </p:sp>
      <p:grpSp>
        <p:nvGrpSpPr>
          <p:cNvPr id="4" name="docshapegroup485"/>
          <p:cNvGrpSpPr>
            <a:grpSpLocks/>
          </p:cNvGrpSpPr>
          <p:nvPr/>
        </p:nvGrpSpPr>
        <p:grpSpPr bwMode="auto">
          <a:xfrm>
            <a:off x="20782" y="23668"/>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bg-BG" sz="4400" dirty="0">
                  <a:solidFill>
                    <a:schemeClr val="bg1"/>
                  </a:solidFill>
                </a:rPr>
                <a:t>дейности „Мария </a:t>
              </a:r>
              <a:r>
                <a:rPr lang="bg-BG" sz="4400" dirty="0" err="1">
                  <a:solidFill>
                    <a:schemeClr val="bg1"/>
                  </a:solidFill>
                </a:rPr>
                <a:t>Склодовска</a:t>
              </a:r>
              <a:r>
                <a:rPr lang="bg-BG" sz="4400" dirty="0">
                  <a:solidFill>
                    <a:schemeClr val="bg1"/>
                  </a:solidFill>
                </a:rPr>
                <a:t>-Кюри“</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4"/>
          <a:stretch>
            <a:fillRect/>
          </a:stretch>
        </p:blipFill>
        <p:spPr>
          <a:xfrm>
            <a:off x="9936480" y="5973410"/>
            <a:ext cx="1828800" cy="740379"/>
          </a:xfrm>
          <a:prstGeom prst="rect">
            <a:avLst/>
          </a:prstGeom>
        </p:spPr>
      </p:pic>
      <p:pic>
        <p:nvPicPr>
          <p:cNvPr id="8" name="Picture 7"/>
          <p:cNvPicPr>
            <a:picLocks noChangeAspect="1"/>
          </p:cNvPicPr>
          <p:nvPr/>
        </p:nvPicPr>
        <p:blipFill>
          <a:blip r:embed="rId5"/>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2360026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1015052" y="1828800"/>
            <a:ext cx="10774680" cy="3978012"/>
          </a:xfrm>
        </p:spPr>
        <p:txBody>
          <a:bodyPr/>
          <a:lstStyle/>
          <a:p>
            <a:pPr algn="just">
              <a:spcBef>
                <a:spcPts val="0"/>
              </a:spcBef>
              <a:spcAft>
                <a:spcPts val="900"/>
              </a:spcAft>
            </a:pPr>
            <a:r>
              <a:rPr lang="bg-BG" sz="2800" b="1" dirty="0" err="1">
                <a:solidFill>
                  <a:srgbClr val="333399"/>
                </a:solidFill>
                <a:latin typeface="Arial"/>
                <a:cs typeface="Arial"/>
              </a:rPr>
              <a:t>Постдокторантски</a:t>
            </a:r>
            <a:r>
              <a:rPr lang="bg-BG" sz="2800" b="1" dirty="0">
                <a:solidFill>
                  <a:srgbClr val="333399"/>
                </a:solidFill>
                <a:latin typeface="Arial"/>
                <a:cs typeface="Arial"/>
              </a:rPr>
              <a:t> стипендии (</a:t>
            </a:r>
            <a:r>
              <a:rPr lang="en-US" sz="2800" b="1" dirty="0">
                <a:solidFill>
                  <a:srgbClr val="333399"/>
                </a:solidFill>
                <a:latin typeface="Arial"/>
                <a:cs typeface="Arial"/>
              </a:rPr>
              <a:t>Postdoctoral Fellowships)</a:t>
            </a:r>
            <a:endParaRPr lang="bg-BG" sz="2800" b="1" dirty="0">
              <a:solidFill>
                <a:srgbClr val="333399"/>
              </a:solidFill>
              <a:latin typeface="Arial"/>
              <a:cs typeface="Arial"/>
            </a:endParaRPr>
          </a:p>
          <a:p>
            <a:pPr algn="just">
              <a:spcBef>
                <a:spcPts val="0"/>
              </a:spcBef>
              <a:spcAft>
                <a:spcPts val="900"/>
              </a:spcAft>
              <a:buFont typeface="Wingdings" panose="05000000000000000000" pitchFamily="2" charset="2"/>
              <a:buChar char="ü"/>
            </a:pPr>
            <a:r>
              <a:rPr lang="ru-RU" sz="2800" i="1" dirty="0">
                <a:solidFill>
                  <a:srgbClr val="333399"/>
                </a:solidFill>
                <a:latin typeface="Arial"/>
                <a:cs typeface="Arial"/>
              </a:rPr>
              <a:t>Подкрепа за перспективите за кариера и върхови постижения на следдокторските изследователи. </a:t>
            </a:r>
          </a:p>
          <a:p>
            <a:pPr algn="just">
              <a:spcBef>
                <a:spcPts val="0"/>
              </a:spcBef>
              <a:spcAft>
                <a:spcPts val="900"/>
              </a:spcAft>
              <a:buFont typeface="Wingdings" panose="05000000000000000000" pitchFamily="2" charset="2"/>
              <a:buChar char="ü"/>
            </a:pPr>
            <a:r>
              <a:rPr lang="en-US" sz="2800" dirty="0">
                <a:solidFill>
                  <a:srgbClr val="333399"/>
                </a:solidFill>
                <a:latin typeface="Arial"/>
                <a:cs typeface="Arial"/>
                <a:hlinkClick r:id="rId3"/>
              </a:rPr>
              <a:t>https://marie-sklodowska-curie-actions.ec.europa.eu/actions/postdoctoral-fellowships</a:t>
            </a:r>
            <a:endParaRPr lang="bg-BG" sz="2800" dirty="0">
              <a:solidFill>
                <a:srgbClr val="333399"/>
              </a:solidFill>
              <a:latin typeface="Arial"/>
              <a:cs typeface="Arial"/>
            </a:endParaRPr>
          </a:p>
          <a:p>
            <a:pPr algn="just"/>
            <a:endParaRPr lang="ru-RU" sz="2400" dirty="0" smtClean="0"/>
          </a:p>
          <a:p>
            <a:pPr algn="just"/>
            <a:endParaRPr lang="ru-RU" sz="2400" dirty="0"/>
          </a:p>
          <a:p>
            <a:pPr algn="just"/>
            <a:endParaRPr lang="ru-RU" sz="2400" dirty="0"/>
          </a:p>
          <a:p>
            <a:pPr algn="just"/>
            <a:endParaRPr lang="bg-BG" sz="2400" dirty="0"/>
          </a:p>
        </p:txBody>
      </p:sp>
      <p:grpSp>
        <p:nvGrpSpPr>
          <p:cNvPr id="4" name="docshapegroup485"/>
          <p:cNvGrpSpPr>
            <a:grpSpLocks/>
          </p:cNvGrpSpPr>
          <p:nvPr/>
        </p:nvGrpSpPr>
        <p:grpSpPr bwMode="auto">
          <a:xfrm>
            <a:off x="20782" y="23668"/>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bg-BG" sz="4400" dirty="0">
                  <a:solidFill>
                    <a:schemeClr val="bg1"/>
                  </a:solidFill>
                </a:rPr>
                <a:t>дейности „Мария </a:t>
              </a:r>
              <a:r>
                <a:rPr lang="bg-BG" sz="4400" dirty="0" err="1">
                  <a:solidFill>
                    <a:schemeClr val="bg1"/>
                  </a:solidFill>
                </a:rPr>
                <a:t>Склодовска</a:t>
              </a:r>
              <a:r>
                <a:rPr lang="bg-BG" sz="4400" dirty="0">
                  <a:solidFill>
                    <a:schemeClr val="bg1"/>
                  </a:solidFill>
                </a:rPr>
                <a:t>-Кюри“</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4"/>
          <a:stretch>
            <a:fillRect/>
          </a:stretch>
        </p:blipFill>
        <p:spPr>
          <a:xfrm>
            <a:off x="9936480" y="5973410"/>
            <a:ext cx="1828800" cy="740379"/>
          </a:xfrm>
          <a:prstGeom prst="rect">
            <a:avLst/>
          </a:prstGeom>
        </p:spPr>
      </p:pic>
      <p:pic>
        <p:nvPicPr>
          <p:cNvPr id="8" name="Picture 7"/>
          <p:cNvPicPr>
            <a:picLocks noChangeAspect="1"/>
          </p:cNvPicPr>
          <p:nvPr/>
        </p:nvPicPr>
        <p:blipFill>
          <a:blip r:embed="rId5"/>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1488014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1015052" y="1828800"/>
            <a:ext cx="10774680" cy="5116785"/>
          </a:xfrm>
        </p:spPr>
        <p:txBody>
          <a:bodyPr/>
          <a:lstStyle/>
          <a:p>
            <a:pPr algn="just">
              <a:spcAft>
                <a:spcPts val="900"/>
              </a:spcAft>
            </a:pPr>
            <a:r>
              <a:rPr lang="bg-BG" sz="2000" b="1" dirty="0">
                <a:solidFill>
                  <a:srgbClr val="333399"/>
                </a:solidFill>
                <a:latin typeface="Arial"/>
                <a:cs typeface="Arial"/>
              </a:rPr>
              <a:t>Кандидатстване</a:t>
            </a:r>
          </a:p>
          <a:p>
            <a:pPr algn="just">
              <a:spcBef>
                <a:spcPts val="0"/>
              </a:spcBef>
              <a:spcAft>
                <a:spcPts val="900"/>
              </a:spcAft>
            </a:pPr>
            <a:endParaRPr lang="en-US" sz="2000" dirty="0">
              <a:solidFill>
                <a:srgbClr val="333399"/>
              </a:solidFill>
              <a:latin typeface="Arial"/>
              <a:cs typeface="Arial"/>
            </a:endParaRPr>
          </a:p>
          <a:p>
            <a:pPr algn="just">
              <a:spcBef>
                <a:spcPts val="0"/>
              </a:spcBef>
              <a:spcAft>
                <a:spcPts val="900"/>
              </a:spcAft>
            </a:pPr>
            <a:r>
              <a:rPr lang="en-US" sz="2000" b="1" dirty="0">
                <a:solidFill>
                  <a:srgbClr val="333399"/>
                </a:solidFill>
                <a:latin typeface="Arial"/>
                <a:cs typeface="Arial"/>
              </a:rPr>
              <a:t>MSCA postdoctoral vacancies</a:t>
            </a:r>
            <a:r>
              <a:rPr lang="bg-BG" sz="2000" b="1" dirty="0">
                <a:solidFill>
                  <a:srgbClr val="333399"/>
                </a:solidFill>
                <a:latin typeface="Arial"/>
                <a:cs typeface="Arial"/>
              </a:rPr>
              <a:t> </a:t>
            </a:r>
            <a:r>
              <a:rPr lang="bg-BG" sz="2000" dirty="0">
                <a:solidFill>
                  <a:srgbClr val="333399"/>
                </a:solidFill>
                <a:latin typeface="Arial"/>
                <a:cs typeface="Arial"/>
              </a:rPr>
              <a:t>– лист със свободни позиции на сайта Е</a:t>
            </a:r>
            <a:r>
              <a:rPr lang="en-GB" sz="2000" dirty="0">
                <a:solidFill>
                  <a:srgbClr val="333399"/>
                </a:solidFill>
                <a:latin typeface="Arial"/>
                <a:cs typeface="Arial"/>
              </a:rPr>
              <a:t>URAXES</a:t>
            </a:r>
            <a:endParaRPr lang="en-US" sz="2000" dirty="0">
              <a:solidFill>
                <a:srgbClr val="333399"/>
              </a:solidFill>
              <a:latin typeface="Arial"/>
              <a:cs typeface="Arial"/>
            </a:endParaRPr>
          </a:p>
          <a:p>
            <a:pPr algn="just">
              <a:spcBef>
                <a:spcPts val="0"/>
              </a:spcBef>
              <a:spcAft>
                <a:spcPts val="900"/>
              </a:spcAft>
              <a:buFont typeface="Wingdings" panose="05000000000000000000" pitchFamily="2" charset="2"/>
              <a:buChar char="ü"/>
            </a:pPr>
            <a:r>
              <a:rPr lang="en-US" sz="2000" dirty="0">
                <a:solidFill>
                  <a:srgbClr val="333399"/>
                </a:solidFill>
                <a:latin typeface="Arial"/>
                <a:cs typeface="Arial"/>
                <a:hlinkClick r:id="rId3"/>
              </a:rPr>
              <a:t>https://euraxess.ec.europa.eu/jobs/search?f%5B0%5D=job_is_eu_founded%3A546&amp;f%5B1%5D=job_is_eu_founded%3A548&amp;f%5B2%5D=job_is_eu_founded%3A4348&amp;f%5B3%5D=job_is_eu_founded%3A4349</a:t>
            </a:r>
            <a:endParaRPr lang="bg-BG" sz="2000" dirty="0">
              <a:solidFill>
                <a:srgbClr val="333399"/>
              </a:solidFill>
              <a:latin typeface="Arial"/>
              <a:cs typeface="Arial"/>
            </a:endParaRPr>
          </a:p>
          <a:p>
            <a:pPr algn="just">
              <a:spcBef>
                <a:spcPts val="0"/>
              </a:spcBef>
              <a:spcAft>
                <a:spcPts val="900"/>
              </a:spcAft>
              <a:buFont typeface="Wingdings" panose="05000000000000000000" pitchFamily="2" charset="2"/>
              <a:buChar char="ü"/>
            </a:pPr>
            <a:endParaRPr lang="bg-BG" sz="2000" dirty="0">
              <a:solidFill>
                <a:srgbClr val="333399"/>
              </a:solidFill>
              <a:latin typeface="Arial"/>
              <a:cs typeface="Arial"/>
            </a:endParaRPr>
          </a:p>
          <a:p>
            <a:pPr algn="just">
              <a:spcBef>
                <a:spcPts val="0"/>
              </a:spcBef>
              <a:spcAft>
                <a:spcPts val="900"/>
              </a:spcAft>
            </a:pPr>
            <a:r>
              <a:rPr lang="en-US" sz="2000" b="1" dirty="0">
                <a:solidFill>
                  <a:srgbClr val="333399"/>
                </a:solidFill>
                <a:latin typeface="Arial"/>
                <a:cs typeface="Arial"/>
              </a:rPr>
              <a:t>Postdoctoral Fellowships</a:t>
            </a:r>
            <a:r>
              <a:rPr lang="en-US" sz="2000" dirty="0">
                <a:solidFill>
                  <a:srgbClr val="333399"/>
                </a:solidFill>
                <a:latin typeface="Arial"/>
                <a:cs typeface="Arial"/>
              </a:rPr>
              <a:t> – </a:t>
            </a:r>
            <a:r>
              <a:rPr lang="bg-BG" sz="2000" dirty="0" err="1">
                <a:solidFill>
                  <a:srgbClr val="333399"/>
                </a:solidFill>
                <a:latin typeface="Arial"/>
                <a:cs typeface="Arial"/>
              </a:rPr>
              <a:t>постдокторантски</a:t>
            </a:r>
            <a:r>
              <a:rPr lang="bg-BG" sz="2000" dirty="0">
                <a:solidFill>
                  <a:srgbClr val="333399"/>
                </a:solidFill>
                <a:latin typeface="Arial"/>
                <a:cs typeface="Arial"/>
              </a:rPr>
              <a:t> стипендии за </a:t>
            </a:r>
            <a:r>
              <a:rPr lang="ru-RU" sz="2000" dirty="0">
                <a:solidFill>
                  <a:srgbClr val="333399"/>
                </a:solidFill>
                <a:latin typeface="Arial"/>
                <a:cs typeface="Arial"/>
              </a:rPr>
              <a:t>опитни изследователи, които се интересуват от разработването на собствен изследователски проект</a:t>
            </a:r>
            <a:endParaRPr lang="bg-BG" sz="2000" dirty="0">
              <a:solidFill>
                <a:srgbClr val="333399"/>
              </a:solidFill>
              <a:latin typeface="Arial"/>
              <a:cs typeface="Arial"/>
            </a:endParaRPr>
          </a:p>
          <a:p>
            <a:pPr algn="just">
              <a:spcBef>
                <a:spcPts val="0"/>
              </a:spcBef>
              <a:spcAft>
                <a:spcPts val="900"/>
              </a:spcAft>
              <a:buFont typeface="Wingdings" panose="05000000000000000000" pitchFamily="2" charset="2"/>
              <a:buChar char="ü"/>
            </a:pPr>
            <a:r>
              <a:rPr lang="en-US" sz="2000" dirty="0">
                <a:solidFill>
                  <a:srgbClr val="333399"/>
                </a:solidFill>
                <a:latin typeface="Arial"/>
                <a:cs typeface="Arial"/>
                <a:hlinkClick r:id="rId4"/>
              </a:rPr>
              <a:t>https://marie-sklodowska-curie-actions.ec.europa.eu/actions/postdoctoral-fellowships</a:t>
            </a:r>
            <a:endParaRPr lang="bg-BG" sz="2000" dirty="0">
              <a:solidFill>
                <a:srgbClr val="333399"/>
              </a:solidFill>
              <a:latin typeface="Arial"/>
              <a:cs typeface="Arial"/>
            </a:endParaRPr>
          </a:p>
          <a:p>
            <a:pPr algn="just"/>
            <a:endParaRPr lang="ru-RU" dirty="0" smtClean="0"/>
          </a:p>
          <a:p>
            <a:pPr algn="just"/>
            <a:endParaRPr lang="ru-RU" dirty="0"/>
          </a:p>
          <a:p>
            <a:pPr algn="just"/>
            <a:endParaRPr lang="ru-RU" dirty="0"/>
          </a:p>
          <a:p>
            <a:pPr algn="just"/>
            <a:endParaRPr lang="bg-BG" dirty="0"/>
          </a:p>
        </p:txBody>
      </p:sp>
      <p:grpSp>
        <p:nvGrpSpPr>
          <p:cNvPr id="4" name="docshapegroup485"/>
          <p:cNvGrpSpPr>
            <a:grpSpLocks/>
          </p:cNvGrpSpPr>
          <p:nvPr/>
        </p:nvGrpSpPr>
        <p:grpSpPr bwMode="auto">
          <a:xfrm>
            <a:off x="20782" y="23668"/>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bg-BG" sz="4400" dirty="0">
                  <a:solidFill>
                    <a:schemeClr val="bg1"/>
                  </a:solidFill>
                </a:rPr>
                <a:t>дейности „Мария </a:t>
              </a:r>
              <a:r>
                <a:rPr lang="bg-BG" sz="4400" dirty="0" err="1">
                  <a:solidFill>
                    <a:schemeClr val="bg1"/>
                  </a:solidFill>
                </a:rPr>
                <a:t>Склодовска</a:t>
              </a:r>
              <a:r>
                <a:rPr lang="bg-BG" sz="4400" dirty="0">
                  <a:solidFill>
                    <a:schemeClr val="bg1"/>
                  </a:solidFill>
                </a:rPr>
                <a:t>-Кюри“</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5"/>
          <a:stretch>
            <a:fillRect/>
          </a:stretch>
        </p:blipFill>
        <p:spPr>
          <a:xfrm>
            <a:off x="9936480" y="5973410"/>
            <a:ext cx="1828800" cy="740379"/>
          </a:xfrm>
          <a:prstGeom prst="rect">
            <a:avLst/>
          </a:prstGeom>
        </p:spPr>
      </p:pic>
      <p:pic>
        <p:nvPicPr>
          <p:cNvPr id="8" name="Picture 7"/>
          <p:cNvPicPr>
            <a:picLocks noChangeAspect="1"/>
          </p:cNvPicPr>
          <p:nvPr/>
        </p:nvPicPr>
        <p:blipFill>
          <a:blip r:embed="rId6"/>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850933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type="body" idx="1"/>
          </p:nvPr>
        </p:nvSpPr>
        <p:spPr>
          <a:xfrm>
            <a:off x="1015052" y="1828800"/>
            <a:ext cx="10774680" cy="4139595"/>
          </a:xfrm>
        </p:spPr>
        <p:txBody>
          <a:bodyPr/>
          <a:lstStyle/>
          <a:p>
            <a:pPr marL="285750" indent="-285750" algn="just">
              <a:lnSpc>
                <a:spcPct val="150000"/>
              </a:lnSpc>
              <a:spcBef>
                <a:spcPts val="0"/>
              </a:spcBef>
              <a:spcAft>
                <a:spcPts val="900"/>
              </a:spcAft>
              <a:buFont typeface="Arial" panose="020B0604020202020204" pitchFamily="34" charset="0"/>
              <a:buChar char="•"/>
            </a:pPr>
            <a:r>
              <a:rPr lang="bg-BG" sz="1600" dirty="0">
                <a:solidFill>
                  <a:srgbClr val="333399"/>
                </a:solidFill>
                <a:latin typeface="Arial"/>
                <a:cs typeface="Arial"/>
              </a:rPr>
              <a:t>Интернет страница на изпращащия университет</a:t>
            </a:r>
            <a:endParaRPr lang="en-US" sz="1600" dirty="0">
              <a:solidFill>
                <a:srgbClr val="333399"/>
              </a:solidFill>
              <a:latin typeface="Arial"/>
              <a:cs typeface="Arial"/>
            </a:endParaRPr>
          </a:p>
          <a:p>
            <a:pPr marL="285750" indent="-285750" algn="just">
              <a:lnSpc>
                <a:spcPct val="150000"/>
              </a:lnSpc>
              <a:spcBef>
                <a:spcPts val="0"/>
              </a:spcBef>
              <a:spcAft>
                <a:spcPts val="900"/>
              </a:spcAft>
              <a:buFont typeface="Arial" panose="020B0604020202020204" pitchFamily="34" charset="0"/>
              <a:buChar char="•"/>
            </a:pPr>
            <a:r>
              <a:rPr lang="bg-BG" sz="1600" dirty="0" smtClean="0">
                <a:solidFill>
                  <a:srgbClr val="333399"/>
                </a:solidFill>
                <a:latin typeface="Arial"/>
                <a:cs typeface="Arial"/>
              </a:rPr>
              <a:t>Интернет </a:t>
            </a:r>
            <a:r>
              <a:rPr lang="bg-BG" sz="1600" dirty="0">
                <a:solidFill>
                  <a:srgbClr val="333399"/>
                </a:solidFill>
                <a:latin typeface="Arial"/>
                <a:cs typeface="Arial"/>
              </a:rPr>
              <a:t>страница на приемащия университет</a:t>
            </a:r>
            <a:endParaRPr lang="en-GB" sz="1600" dirty="0">
              <a:solidFill>
                <a:srgbClr val="333399"/>
              </a:solidFill>
              <a:latin typeface="Arial"/>
              <a:cs typeface="Arial"/>
            </a:endParaRPr>
          </a:p>
          <a:p>
            <a:pPr marL="285750" indent="-285750" algn="just">
              <a:lnSpc>
                <a:spcPct val="150000"/>
              </a:lnSpc>
              <a:spcBef>
                <a:spcPts val="0"/>
              </a:spcBef>
              <a:spcAft>
                <a:spcPts val="900"/>
              </a:spcAft>
              <a:buFont typeface="Arial" panose="020B0604020202020204" pitchFamily="34" charset="0"/>
              <a:buChar char="•"/>
            </a:pPr>
            <a:r>
              <a:rPr lang="bg-BG" sz="1600" dirty="0" smtClean="0">
                <a:solidFill>
                  <a:srgbClr val="333399"/>
                </a:solidFill>
                <a:latin typeface="Arial"/>
                <a:cs typeface="Arial"/>
              </a:rPr>
              <a:t>Интернет </a:t>
            </a:r>
            <a:r>
              <a:rPr lang="bg-BG" sz="1600" dirty="0">
                <a:solidFill>
                  <a:srgbClr val="333399"/>
                </a:solidFill>
                <a:latin typeface="Arial"/>
                <a:cs typeface="Arial"/>
              </a:rPr>
              <a:t>страница на Националната агенция – ЦРЧР -</a:t>
            </a:r>
            <a:r>
              <a:rPr lang="en-US" sz="1600" dirty="0">
                <a:solidFill>
                  <a:srgbClr val="333399"/>
                </a:solidFill>
                <a:latin typeface="Arial"/>
                <a:cs typeface="Arial"/>
              </a:rPr>
              <a:t> </a:t>
            </a:r>
            <a:r>
              <a:rPr lang="en-US" sz="1600" dirty="0">
                <a:solidFill>
                  <a:srgbClr val="333399"/>
                </a:solidFill>
                <a:latin typeface="Arial"/>
                <a:cs typeface="Arial"/>
                <a:hlinkClick r:id="rId3"/>
              </a:rPr>
              <a:t>https://hrdc.bg/</a:t>
            </a:r>
            <a:endParaRPr lang="bg-BG" sz="1600" dirty="0">
              <a:solidFill>
                <a:srgbClr val="333399"/>
              </a:solidFill>
              <a:latin typeface="Arial"/>
              <a:cs typeface="Arial"/>
            </a:endParaRPr>
          </a:p>
          <a:p>
            <a:pPr marL="285750" indent="-285750" algn="just">
              <a:lnSpc>
                <a:spcPct val="150000"/>
              </a:lnSpc>
              <a:spcBef>
                <a:spcPts val="0"/>
              </a:spcBef>
              <a:spcAft>
                <a:spcPts val="900"/>
              </a:spcAft>
              <a:buFont typeface="Arial" panose="020B0604020202020204" pitchFamily="34" charset="0"/>
              <a:buChar char="•"/>
            </a:pPr>
            <a:r>
              <a:rPr lang="ru-RU" sz="1600" dirty="0">
                <a:solidFill>
                  <a:srgbClr val="333399"/>
                </a:solidFill>
                <a:latin typeface="Arial"/>
                <a:cs typeface="Arial"/>
              </a:rPr>
              <a:t>И</a:t>
            </a:r>
            <a:r>
              <a:rPr lang="ru-RU" sz="1600" dirty="0" smtClean="0">
                <a:solidFill>
                  <a:srgbClr val="333399"/>
                </a:solidFill>
                <a:latin typeface="Arial"/>
                <a:cs typeface="Arial"/>
              </a:rPr>
              <a:t>нтернет </a:t>
            </a:r>
            <a:r>
              <a:rPr lang="ru-RU" sz="1600" dirty="0">
                <a:solidFill>
                  <a:srgbClr val="333399"/>
                </a:solidFill>
                <a:latin typeface="Arial"/>
                <a:cs typeface="Arial"/>
              </a:rPr>
              <a:t>сайт на Европейската комисия - </a:t>
            </a:r>
            <a:r>
              <a:rPr lang="en-US" sz="1600" dirty="0">
                <a:solidFill>
                  <a:srgbClr val="333399"/>
                </a:solidFill>
                <a:latin typeface="Arial"/>
                <a:cs typeface="Arial"/>
                <a:hlinkClick r:id="rId4"/>
              </a:rPr>
              <a:t>https://erasmus-plus.ec.europa.eu/</a:t>
            </a:r>
            <a:endParaRPr lang="bg-BG" sz="1600" dirty="0">
              <a:solidFill>
                <a:srgbClr val="333399"/>
              </a:solidFill>
              <a:latin typeface="Arial"/>
              <a:cs typeface="Arial"/>
            </a:endParaRPr>
          </a:p>
          <a:p>
            <a:pPr marL="285750" indent="-285750" algn="l">
              <a:lnSpc>
                <a:spcPct val="150000"/>
              </a:lnSpc>
              <a:spcBef>
                <a:spcPts val="0"/>
              </a:spcBef>
              <a:spcAft>
                <a:spcPts val="900"/>
              </a:spcAft>
              <a:buFont typeface="Arial" panose="020B0604020202020204" pitchFamily="34" charset="0"/>
              <a:buChar char="•"/>
            </a:pPr>
            <a:r>
              <a:rPr lang="bg-BG" sz="1600" dirty="0" smtClean="0">
                <a:solidFill>
                  <a:srgbClr val="333399"/>
                </a:solidFill>
                <a:latin typeface="Arial"/>
                <a:cs typeface="Arial"/>
              </a:rPr>
              <a:t>Съвместни магистърски </a:t>
            </a:r>
            <a:r>
              <a:rPr lang="bg-BG" sz="1600" dirty="0">
                <a:solidFill>
                  <a:srgbClr val="333399"/>
                </a:solidFill>
                <a:latin typeface="Arial"/>
                <a:cs typeface="Arial"/>
              </a:rPr>
              <a:t>програми </a:t>
            </a:r>
            <a:r>
              <a:rPr lang="bg-BG" sz="1600" dirty="0" err="1">
                <a:solidFill>
                  <a:srgbClr val="333399"/>
                </a:solidFill>
                <a:latin typeface="Arial"/>
                <a:cs typeface="Arial"/>
              </a:rPr>
              <a:t>Еразмус</a:t>
            </a:r>
            <a:r>
              <a:rPr lang="bg-BG" sz="1600" dirty="0">
                <a:solidFill>
                  <a:srgbClr val="333399"/>
                </a:solidFill>
                <a:latin typeface="Arial"/>
                <a:cs typeface="Arial"/>
              </a:rPr>
              <a:t> </a:t>
            </a:r>
            <a:r>
              <a:rPr lang="bg-BG" sz="1600" dirty="0" err="1">
                <a:solidFill>
                  <a:srgbClr val="333399"/>
                </a:solidFill>
                <a:latin typeface="Arial"/>
                <a:cs typeface="Arial"/>
              </a:rPr>
              <a:t>Мундус</a:t>
            </a:r>
            <a:r>
              <a:rPr lang="bg-BG" sz="1600" dirty="0">
                <a:solidFill>
                  <a:srgbClr val="333399"/>
                </a:solidFill>
                <a:latin typeface="Arial"/>
                <a:cs typeface="Arial"/>
              </a:rPr>
              <a:t> - </a:t>
            </a:r>
            <a:r>
              <a:rPr lang="en-US" sz="1600" dirty="0">
                <a:solidFill>
                  <a:srgbClr val="333399"/>
                </a:solidFill>
                <a:latin typeface="Arial"/>
                <a:cs typeface="Arial"/>
                <a:hlinkClick r:id="rId5"/>
              </a:rPr>
              <a:t>https://</a:t>
            </a:r>
            <a:r>
              <a:rPr lang="en-US" sz="1600" dirty="0" smtClean="0">
                <a:solidFill>
                  <a:srgbClr val="333399"/>
                </a:solidFill>
                <a:latin typeface="Arial"/>
                <a:cs typeface="Arial"/>
                <a:hlinkClick r:id="rId5"/>
              </a:rPr>
              <a:t>erasmus-plus.ec.europa.eu/opportunities/opportunities-for-individuals/students/erasmus-mundus-joint-masters-scholarships</a:t>
            </a:r>
            <a:endParaRPr lang="bg-BG" sz="1600" dirty="0" smtClean="0">
              <a:solidFill>
                <a:srgbClr val="333399"/>
              </a:solidFill>
              <a:latin typeface="Arial"/>
              <a:cs typeface="Arial"/>
            </a:endParaRPr>
          </a:p>
          <a:p>
            <a:pPr marL="285750" indent="-285750" algn="l">
              <a:lnSpc>
                <a:spcPct val="150000"/>
              </a:lnSpc>
              <a:spcAft>
                <a:spcPts val="900"/>
              </a:spcAft>
              <a:buFont typeface="Arial" panose="020B0604020202020204" pitchFamily="34" charset="0"/>
              <a:buChar char="•"/>
            </a:pPr>
            <a:r>
              <a:rPr lang="bg-BG" sz="1600" dirty="0" smtClean="0">
                <a:solidFill>
                  <a:srgbClr val="333399"/>
                </a:solidFill>
                <a:latin typeface="Arial"/>
                <a:cs typeface="Arial"/>
              </a:rPr>
              <a:t>Дейности </a:t>
            </a:r>
            <a:r>
              <a:rPr lang="bg-BG" sz="1600" dirty="0">
                <a:solidFill>
                  <a:srgbClr val="333399"/>
                </a:solidFill>
                <a:latin typeface="Arial"/>
                <a:cs typeface="Arial"/>
              </a:rPr>
              <a:t>„Мария </a:t>
            </a:r>
            <a:r>
              <a:rPr lang="bg-BG" sz="1600" dirty="0" err="1">
                <a:solidFill>
                  <a:srgbClr val="333399"/>
                </a:solidFill>
                <a:latin typeface="Arial"/>
                <a:cs typeface="Arial"/>
              </a:rPr>
              <a:t>Склодовска</a:t>
            </a:r>
            <a:r>
              <a:rPr lang="bg-BG" sz="1600" dirty="0">
                <a:solidFill>
                  <a:srgbClr val="333399"/>
                </a:solidFill>
                <a:latin typeface="Arial"/>
                <a:cs typeface="Arial"/>
              </a:rPr>
              <a:t>-Кюри“ - </a:t>
            </a:r>
            <a:r>
              <a:rPr lang="en-US" sz="1600" dirty="0">
                <a:solidFill>
                  <a:srgbClr val="333399"/>
                </a:solidFill>
                <a:latin typeface="Arial"/>
                <a:cs typeface="Arial"/>
                <a:hlinkClick r:id="rId6"/>
              </a:rPr>
              <a:t>https://marie-sklodowska-curie-actions.ec.europa.eu</a:t>
            </a:r>
            <a:r>
              <a:rPr lang="en-US" sz="1600" dirty="0" smtClean="0">
                <a:solidFill>
                  <a:srgbClr val="333399"/>
                </a:solidFill>
                <a:latin typeface="Arial"/>
                <a:cs typeface="Arial"/>
                <a:hlinkClick r:id="rId6"/>
              </a:rPr>
              <a:t>/</a:t>
            </a:r>
            <a:endParaRPr lang="bg-BG" sz="1600" dirty="0">
              <a:solidFill>
                <a:srgbClr val="333399"/>
              </a:solidFill>
              <a:latin typeface="Arial"/>
              <a:cs typeface="Arial"/>
            </a:endParaRPr>
          </a:p>
          <a:p>
            <a:pPr algn="just"/>
            <a:endParaRPr lang="ru-RU" sz="1400" dirty="0" smtClean="0"/>
          </a:p>
          <a:p>
            <a:pPr algn="just"/>
            <a:endParaRPr lang="ru-RU" sz="1400" dirty="0"/>
          </a:p>
          <a:p>
            <a:pPr algn="just"/>
            <a:endParaRPr lang="ru-RU" sz="1400" dirty="0"/>
          </a:p>
          <a:p>
            <a:pPr algn="just"/>
            <a:endParaRPr lang="bg-BG" sz="1400" dirty="0"/>
          </a:p>
        </p:txBody>
      </p:sp>
      <p:grpSp>
        <p:nvGrpSpPr>
          <p:cNvPr id="4" name="docshapegroup485"/>
          <p:cNvGrpSpPr>
            <a:grpSpLocks/>
          </p:cNvGrpSpPr>
          <p:nvPr/>
        </p:nvGrpSpPr>
        <p:grpSpPr bwMode="auto">
          <a:xfrm>
            <a:off x="20782" y="23668"/>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ru-RU" sz="3600" dirty="0">
                <a:solidFill>
                  <a:schemeClr val="bg1"/>
                </a:solidFill>
              </a:endParaRPr>
            </a:p>
            <a:p>
              <a:pPr algn="ctr"/>
              <a:r>
                <a:rPr lang="bg-BG" sz="4400" dirty="0">
                  <a:solidFill>
                    <a:schemeClr val="bg1"/>
                  </a:solidFill>
                </a:rPr>
                <a:t>Къде да намеря информация</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7"/>
          <a:stretch>
            <a:fillRect/>
          </a:stretch>
        </p:blipFill>
        <p:spPr>
          <a:xfrm>
            <a:off x="9936480" y="5973410"/>
            <a:ext cx="1828800" cy="740379"/>
          </a:xfrm>
          <a:prstGeom prst="rect">
            <a:avLst/>
          </a:prstGeom>
        </p:spPr>
      </p:pic>
      <p:pic>
        <p:nvPicPr>
          <p:cNvPr id="8" name="Picture 7"/>
          <p:cNvPicPr>
            <a:picLocks noChangeAspect="1"/>
          </p:cNvPicPr>
          <p:nvPr/>
        </p:nvPicPr>
        <p:blipFill>
          <a:blip r:embed="rId8"/>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1473630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38961" y="761"/>
              <a:ext cx="0" cy="1276350"/>
            </a:xfrm>
            <a:custGeom>
              <a:avLst/>
              <a:gdLst/>
              <a:ahLst/>
              <a:cxnLst/>
              <a:rect l="l" t="t" r="r" b="b"/>
              <a:pathLst>
                <a:path h="1276350">
                  <a:moveTo>
                    <a:pt x="0" y="0"/>
                  </a:moveTo>
                  <a:lnTo>
                    <a:pt x="0" y="1276350"/>
                  </a:lnTo>
                </a:path>
              </a:pathLst>
            </a:custGeom>
            <a:ln w="28575">
              <a:solidFill>
                <a:srgbClr val="FFC000"/>
              </a:solidFill>
            </a:ln>
          </p:spPr>
          <p:txBody>
            <a:bodyPr wrap="square" lIns="0" tIns="0" rIns="0" bIns="0" rtlCol="0"/>
            <a:lstStyle/>
            <a:p>
              <a:endParaRPr/>
            </a:p>
          </p:txBody>
        </p:sp>
        <p:sp>
          <p:nvSpPr>
            <p:cNvPr id="4" name="object 4"/>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dirty="0"/>
            </a:p>
          </p:txBody>
        </p:sp>
      </p:grpSp>
      <p:sp>
        <p:nvSpPr>
          <p:cNvPr id="5" name="object 5"/>
          <p:cNvSpPr txBox="1">
            <a:spLocks noGrp="1"/>
          </p:cNvSpPr>
          <p:nvPr>
            <p:ph type="title"/>
          </p:nvPr>
        </p:nvSpPr>
        <p:spPr>
          <a:xfrm>
            <a:off x="486257" y="915746"/>
            <a:ext cx="11019943" cy="3214341"/>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lang="bg-BG" sz="3200" dirty="0" smtClean="0">
                <a:solidFill>
                  <a:schemeClr val="bg1">
                    <a:lumMod val="85000"/>
                  </a:schemeClr>
                </a:solidFill>
              </a:rPr>
              <a:t>„</a:t>
            </a:r>
            <a:r>
              <a:rPr lang="bg-BG" sz="3200" dirty="0">
                <a:solidFill>
                  <a:schemeClr val="bg1">
                    <a:lumMod val="85000"/>
                  </a:schemeClr>
                </a:solidFill>
              </a:rPr>
              <a:t>ЦЕНТЪР ЗА РАЗВИТИЕ НА ЧОВЕШКИТЕ РЕСУРСИ“</a:t>
            </a:r>
            <a:br>
              <a:rPr lang="bg-BG" sz="3200" dirty="0">
                <a:solidFill>
                  <a:schemeClr val="bg1">
                    <a:lumMod val="85000"/>
                  </a:schemeClr>
                </a:solidFill>
              </a:rPr>
            </a:br>
            <a:r>
              <a:rPr lang="bg-BG" sz="3200" dirty="0">
                <a:solidFill>
                  <a:schemeClr val="bg1">
                    <a:lumMod val="85000"/>
                  </a:schemeClr>
                </a:solidFill>
              </a:rPr>
              <a:t>гр. София, ул. „Граф Игнатиев“ 15, ет. 3</a:t>
            </a:r>
            <a:br>
              <a:rPr lang="bg-BG" sz="3200" dirty="0">
                <a:solidFill>
                  <a:schemeClr val="bg1">
                    <a:lumMod val="85000"/>
                  </a:schemeClr>
                </a:solidFill>
              </a:rPr>
            </a:br>
            <a:r>
              <a:rPr lang="bg-BG" sz="3200" dirty="0">
                <a:solidFill>
                  <a:schemeClr val="bg1">
                    <a:lumMod val="85000"/>
                  </a:schemeClr>
                </a:solidFill>
              </a:rPr>
              <a:t>тел.: 02 / 9155010</a:t>
            </a:r>
            <a:br>
              <a:rPr lang="bg-BG" sz="3200" dirty="0">
                <a:solidFill>
                  <a:schemeClr val="bg1">
                    <a:lumMod val="85000"/>
                  </a:schemeClr>
                </a:solidFill>
              </a:rPr>
            </a:br>
            <a:r>
              <a:rPr kumimoji="0" lang="ru-RU" sz="2400" b="1" i="0" u="none" strike="noStrike" kern="1200" cap="none" spc="0" normalizeH="0" baseline="0" noProof="0" dirty="0">
                <a:ln>
                  <a:noFill/>
                </a:ln>
                <a:solidFill>
                  <a:srgbClr val="732E13"/>
                </a:solidFill>
                <a:effectLst/>
                <a:uLnTx/>
                <a:uFillTx/>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xmlns="" val="tx"/>
                    </a:ext>
                  </a:extLst>
                </a:hlinkClick>
              </a:rPr>
              <a:t>e</a:t>
            </a:r>
            <a:r>
              <a:rPr kumimoji="0" lang="en-US" sz="2400" b="1" i="0" u="none" strike="noStrike" kern="1200" cap="none" spc="0" normalizeH="0" baseline="0" noProof="0" dirty="0" err="1">
                <a:ln>
                  <a:noFill/>
                </a:ln>
                <a:solidFill>
                  <a:srgbClr val="732E13"/>
                </a:solidFill>
                <a:effectLst/>
                <a:uLnTx/>
                <a:uFillTx/>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xmlns="" val="tx"/>
                    </a:ext>
                  </a:extLst>
                </a:hlinkClick>
              </a:rPr>
              <a:t>rasmus</a:t>
            </a:r>
            <a:r>
              <a:rPr kumimoji="0" lang="ru-RU" sz="2400" b="1" i="0" u="none" strike="noStrike" kern="1200" cap="none" spc="0" normalizeH="0" baseline="0" noProof="0" dirty="0">
                <a:ln>
                  <a:noFill/>
                </a:ln>
                <a:solidFill>
                  <a:srgbClr val="732E13"/>
                </a:solidFill>
                <a:effectLst/>
                <a:uLnTx/>
                <a:uFillTx/>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xmlns="" val="tx"/>
                    </a:ext>
                  </a:extLst>
                </a:hlinkClick>
              </a:rPr>
              <a:t>@hrdc.bg</a:t>
            </a:r>
            <a:r>
              <a:rPr kumimoji="0" lang="ru-RU" sz="2400" b="1" i="0" u="none" strike="noStrike" kern="1200" cap="none" spc="0" normalizeH="0" baseline="0" noProof="0" dirty="0">
                <a:ln>
                  <a:noFill/>
                </a:ln>
                <a:solidFill>
                  <a:srgbClr val="732E13"/>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ru-RU" sz="2400" b="1" i="0" u="none" strike="noStrike" kern="1200" cap="none" spc="0" normalizeH="0" baseline="0" noProof="0" dirty="0">
                <a:ln>
                  <a:noFill/>
                </a:ln>
                <a:solidFill>
                  <a:srgbClr val="732E13"/>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2400" b="1" i="0" u="none" strike="noStrike" kern="1200" cap="none" spc="0" normalizeH="0" baseline="0" noProof="0" dirty="0">
                <a:ln>
                  <a:noFill/>
                </a:ln>
                <a:solidFill>
                  <a:srgbClr val="732E13"/>
                </a:solidFill>
                <a:effectLst/>
                <a:uLnTx/>
                <a:uFillTx/>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xmlns="" val="tx"/>
                    </a:ext>
                  </a:extLst>
                </a:hlinkClick>
              </a:rPr>
              <a:t>www.hrdc.bg</a:t>
            </a:r>
            <a:r>
              <a:rPr kumimoji="0" lang="en-US" sz="2400" b="1" i="0" u="none" strike="noStrike" kern="1200" cap="none" spc="0" normalizeH="0" baseline="0" noProof="0" dirty="0">
                <a:ln>
                  <a:noFill/>
                </a:ln>
                <a:solidFill>
                  <a:srgbClr val="732E13"/>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en-US" sz="2400" b="1" i="0" u="none" strike="noStrike" kern="1200" cap="none" spc="0" normalizeH="0" baseline="0" noProof="0" dirty="0">
                <a:ln>
                  <a:noFill/>
                </a:ln>
                <a:solidFill>
                  <a:srgbClr val="732E13"/>
                </a:solidFill>
                <a:effectLst/>
                <a:uLnTx/>
                <a:uFillTx/>
                <a:latin typeface="Verdana" panose="020B0604030504040204" pitchFamily="34" charset="0"/>
                <a:ea typeface="Verdana" panose="020B0604030504040204" pitchFamily="34" charset="0"/>
                <a:cs typeface="Verdana" panose="020B0604030504040204" pitchFamily="34" charset="0"/>
              </a:rPr>
            </a:br>
            <a:r>
              <a:rPr lang="bg-BG" sz="3200" dirty="0">
                <a:solidFill>
                  <a:schemeClr val="bg1">
                    <a:lumMod val="85000"/>
                  </a:schemeClr>
                </a:solidFill>
              </a:rPr>
              <a:t/>
            </a:r>
            <a:br>
              <a:rPr lang="bg-BG" sz="3200" dirty="0">
                <a:solidFill>
                  <a:schemeClr val="bg1">
                    <a:lumMod val="85000"/>
                  </a:schemeClr>
                </a:solidFill>
              </a:rPr>
            </a:br>
            <a:endParaRPr sz="32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961" y="761"/>
            <a:ext cx="0" cy="1276350"/>
          </a:xfrm>
          <a:custGeom>
            <a:avLst/>
            <a:gdLst/>
            <a:ahLst/>
            <a:cxnLst/>
            <a:rect l="l" t="t" r="r" b="b"/>
            <a:pathLst>
              <a:path h="1276350">
                <a:moveTo>
                  <a:pt x="0" y="0"/>
                </a:moveTo>
                <a:lnTo>
                  <a:pt x="0" y="1276350"/>
                </a:lnTo>
              </a:path>
            </a:pathLst>
          </a:custGeom>
          <a:ln w="28575">
            <a:solidFill>
              <a:srgbClr val="FFC000"/>
            </a:solidFill>
          </a:ln>
        </p:spPr>
        <p:txBody>
          <a:bodyPr wrap="square" lIns="0" tIns="0" rIns="0" bIns="0" rtlCol="0"/>
          <a:lstStyle/>
          <a:p>
            <a:endParaRPr/>
          </a:p>
        </p:txBody>
      </p:sp>
      <p:grpSp>
        <p:nvGrpSpPr>
          <p:cNvPr id="3" name="object 3"/>
          <p:cNvGrpSpPr/>
          <p:nvPr/>
        </p:nvGrpSpPr>
        <p:grpSpPr>
          <a:xfrm>
            <a:off x="1452372" y="836675"/>
            <a:ext cx="9004300" cy="5175885"/>
            <a:chOff x="1452372" y="836675"/>
            <a:chExt cx="9004300" cy="5175885"/>
          </a:xfrm>
        </p:grpSpPr>
        <p:sp>
          <p:nvSpPr>
            <p:cNvPr id="4" name="object 4"/>
            <p:cNvSpPr/>
            <p:nvPr/>
          </p:nvSpPr>
          <p:spPr>
            <a:xfrm>
              <a:off x="1452372" y="836675"/>
              <a:ext cx="4751832" cy="517550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943856" y="2276855"/>
              <a:ext cx="5512435" cy="2016760"/>
            </a:xfrm>
            <a:custGeom>
              <a:avLst/>
              <a:gdLst/>
              <a:ahLst/>
              <a:cxnLst/>
              <a:rect l="l" t="t" r="r" b="b"/>
              <a:pathLst>
                <a:path w="5512434" h="2016760">
                  <a:moveTo>
                    <a:pt x="5512308" y="0"/>
                  </a:moveTo>
                  <a:lnTo>
                    <a:pt x="0" y="0"/>
                  </a:lnTo>
                  <a:lnTo>
                    <a:pt x="0" y="2016252"/>
                  </a:lnTo>
                  <a:lnTo>
                    <a:pt x="5512308" y="2016252"/>
                  </a:lnTo>
                  <a:lnTo>
                    <a:pt x="5512308" y="0"/>
                  </a:lnTo>
                  <a:close/>
                </a:path>
              </a:pathLst>
            </a:custGeom>
            <a:solidFill>
              <a:srgbClr val="FFFFFF"/>
            </a:solidFill>
          </p:spPr>
          <p:txBody>
            <a:bodyPr wrap="square" lIns="0" tIns="0" rIns="0" bIns="0" rtlCol="0"/>
            <a:lstStyle/>
            <a:p>
              <a:endParaRPr/>
            </a:p>
          </p:txBody>
        </p:sp>
      </p:grpSp>
      <p:sp>
        <p:nvSpPr>
          <p:cNvPr id="6" name="object 6"/>
          <p:cNvSpPr txBox="1"/>
          <p:nvPr/>
        </p:nvSpPr>
        <p:spPr>
          <a:xfrm>
            <a:off x="5105400" y="2550032"/>
            <a:ext cx="5638800" cy="1528624"/>
          </a:xfrm>
          <a:prstGeom prst="rect">
            <a:avLst/>
          </a:prstGeom>
        </p:spPr>
        <p:txBody>
          <a:bodyPr vert="horz" wrap="square" lIns="0" tIns="12700" rIns="0" bIns="0" rtlCol="0">
            <a:spAutoFit/>
          </a:bodyPr>
          <a:lstStyle/>
          <a:p>
            <a:pPr marL="269875" indent="-257810">
              <a:lnSpc>
                <a:spcPct val="100000"/>
              </a:lnSpc>
              <a:spcBef>
                <a:spcPts val="100"/>
              </a:spcBef>
              <a:buClr>
                <a:srgbClr val="0E4245"/>
              </a:buClr>
              <a:buChar char="•"/>
              <a:tabLst>
                <a:tab pos="269875" algn="l"/>
                <a:tab pos="270510" algn="l"/>
              </a:tabLst>
            </a:pPr>
            <a:r>
              <a:rPr lang="bg-BG" sz="2400" spc="-5" dirty="0">
                <a:solidFill>
                  <a:srgbClr val="0D3D64"/>
                </a:solidFill>
                <a:latin typeface="Arial"/>
                <a:cs typeface="Arial"/>
              </a:rPr>
              <a:t>Приобщаване и многообразие</a:t>
            </a:r>
          </a:p>
          <a:p>
            <a:pPr marL="269875" indent="-257810">
              <a:lnSpc>
                <a:spcPct val="100000"/>
              </a:lnSpc>
              <a:spcBef>
                <a:spcPts val="100"/>
              </a:spcBef>
              <a:buClr>
                <a:srgbClr val="0E4245"/>
              </a:buClr>
              <a:buChar char="•"/>
              <a:tabLst>
                <a:tab pos="269875" algn="l"/>
                <a:tab pos="270510" algn="l"/>
              </a:tabLst>
            </a:pPr>
            <a:r>
              <a:rPr lang="bg-BG" sz="2400" spc="-5" dirty="0">
                <a:solidFill>
                  <a:srgbClr val="0D3D64"/>
                </a:solidFill>
                <a:latin typeface="Arial"/>
                <a:cs typeface="Arial"/>
              </a:rPr>
              <a:t>Устойчивост на околната среда</a:t>
            </a:r>
          </a:p>
          <a:p>
            <a:pPr marL="269875" indent="-257810">
              <a:lnSpc>
                <a:spcPct val="100000"/>
              </a:lnSpc>
              <a:spcBef>
                <a:spcPts val="100"/>
              </a:spcBef>
              <a:buClr>
                <a:srgbClr val="0E4245"/>
              </a:buClr>
              <a:buChar char="•"/>
              <a:tabLst>
                <a:tab pos="269875" algn="l"/>
                <a:tab pos="270510" algn="l"/>
              </a:tabLst>
            </a:pPr>
            <a:r>
              <a:rPr lang="bg-BG" sz="2400" spc="-5" dirty="0">
                <a:solidFill>
                  <a:srgbClr val="0D3D64"/>
                </a:solidFill>
                <a:latin typeface="Arial"/>
                <a:cs typeface="Arial"/>
              </a:rPr>
              <a:t>Цифрово измерение</a:t>
            </a:r>
            <a:endParaRPr lang="en-GB" sz="2400" spc="-5" dirty="0">
              <a:solidFill>
                <a:srgbClr val="0D3D64"/>
              </a:solidFill>
              <a:latin typeface="Arial"/>
              <a:cs typeface="Arial"/>
            </a:endParaRPr>
          </a:p>
          <a:p>
            <a:pPr marL="269875" indent="-257810">
              <a:lnSpc>
                <a:spcPct val="100000"/>
              </a:lnSpc>
              <a:spcBef>
                <a:spcPts val="100"/>
              </a:spcBef>
              <a:buClr>
                <a:srgbClr val="0E4245"/>
              </a:buClr>
              <a:buChar char="•"/>
              <a:tabLst>
                <a:tab pos="269875" algn="l"/>
                <a:tab pos="270510" algn="l"/>
              </a:tabLst>
            </a:pPr>
            <a:r>
              <a:rPr lang="bg-BG" sz="2400" dirty="0" err="1">
                <a:solidFill>
                  <a:schemeClr val="accent1">
                    <a:lumMod val="50000"/>
                  </a:schemeClr>
                </a:solidFill>
                <a:latin typeface="Arial"/>
                <a:cs typeface="Arial"/>
              </a:rPr>
              <a:t>Международност</a:t>
            </a:r>
            <a:endParaRPr sz="2400" dirty="0">
              <a:solidFill>
                <a:schemeClr val="accent1">
                  <a:lumMod val="50000"/>
                </a:schemeClr>
              </a:solidFill>
              <a:latin typeface="Arial"/>
              <a:cs typeface="Arial"/>
            </a:endParaRPr>
          </a:p>
        </p:txBody>
      </p:sp>
      <p:sp>
        <p:nvSpPr>
          <p:cNvPr id="7" name="object 7"/>
          <p:cNvSpPr txBox="1">
            <a:spLocks noGrp="1"/>
          </p:cNvSpPr>
          <p:nvPr>
            <p:ph type="title"/>
          </p:nvPr>
        </p:nvSpPr>
        <p:spPr>
          <a:xfrm>
            <a:off x="1284222" y="753821"/>
            <a:ext cx="10298177" cy="1364911"/>
          </a:xfrm>
          <a:prstGeom prst="rect">
            <a:avLst/>
          </a:prstGeom>
        </p:spPr>
        <p:txBody>
          <a:bodyPr vert="horz" wrap="square" lIns="0" tIns="132511" rIns="0" bIns="0" rtlCol="0">
            <a:spAutoFit/>
          </a:bodyPr>
          <a:lstStyle/>
          <a:p>
            <a:pPr marL="5491480" marR="5080" indent="12065" algn="ctr">
              <a:lnSpc>
                <a:spcPts val="3240"/>
              </a:lnSpc>
              <a:spcBef>
                <a:spcPts val="505"/>
              </a:spcBef>
            </a:pPr>
            <a:r>
              <a:rPr lang="ru-RU" sz="3000" spc="-5" dirty="0">
                <a:solidFill>
                  <a:srgbClr val="0E5393"/>
                </a:solidFill>
                <a:latin typeface="Arial"/>
                <a:cs typeface="Arial"/>
              </a:rPr>
              <a:t>Еразъм 2021-2027  Хоризонтални  приоритети</a:t>
            </a:r>
          </a:p>
        </p:txBody>
      </p:sp>
      <p:pic>
        <p:nvPicPr>
          <p:cNvPr id="8" name="Picture 7"/>
          <p:cNvPicPr>
            <a:picLocks noChangeAspect="1"/>
          </p:cNvPicPr>
          <p:nvPr/>
        </p:nvPicPr>
        <p:blipFill>
          <a:blip r:embed="rId4"/>
          <a:stretch>
            <a:fillRect/>
          </a:stretch>
        </p:blipFill>
        <p:spPr>
          <a:xfrm>
            <a:off x="228600" y="6075637"/>
            <a:ext cx="1572904" cy="609653"/>
          </a:xfrm>
          <a:prstGeom prst="rect">
            <a:avLst/>
          </a:prstGeom>
        </p:spPr>
      </p:pic>
      <p:pic>
        <p:nvPicPr>
          <p:cNvPr id="9" name="Picture 8"/>
          <p:cNvPicPr>
            <a:picLocks noChangeAspect="1"/>
          </p:cNvPicPr>
          <p:nvPr/>
        </p:nvPicPr>
        <p:blipFill>
          <a:blip r:embed="rId5"/>
          <a:stretch>
            <a:fillRect/>
          </a:stretch>
        </p:blipFill>
        <p:spPr>
          <a:xfrm>
            <a:off x="9936480" y="5973410"/>
            <a:ext cx="1828800" cy="7403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4400" y="858010"/>
            <a:ext cx="9746234" cy="5542789"/>
            <a:chOff x="914400" y="858010"/>
            <a:chExt cx="9746234" cy="5542789"/>
          </a:xfrm>
        </p:grpSpPr>
        <p:sp>
          <p:nvSpPr>
            <p:cNvPr id="3" name="object 3"/>
            <p:cNvSpPr/>
            <p:nvPr/>
          </p:nvSpPr>
          <p:spPr>
            <a:xfrm>
              <a:off x="914400" y="858010"/>
              <a:ext cx="4480560" cy="554278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261104" y="1944623"/>
              <a:ext cx="6399530" cy="2969260"/>
            </a:xfrm>
            <a:custGeom>
              <a:avLst/>
              <a:gdLst/>
              <a:ahLst/>
              <a:cxnLst/>
              <a:rect l="l" t="t" r="r" b="b"/>
              <a:pathLst>
                <a:path w="6399530" h="2969260">
                  <a:moveTo>
                    <a:pt x="6399276" y="0"/>
                  </a:moveTo>
                  <a:lnTo>
                    <a:pt x="0" y="0"/>
                  </a:lnTo>
                  <a:lnTo>
                    <a:pt x="0" y="2968752"/>
                  </a:lnTo>
                  <a:lnTo>
                    <a:pt x="6399276" y="2968752"/>
                  </a:lnTo>
                  <a:lnTo>
                    <a:pt x="6399276"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5695569" y="714197"/>
            <a:ext cx="6267831" cy="886139"/>
          </a:xfrm>
          <a:prstGeom prst="rect">
            <a:avLst/>
          </a:prstGeom>
        </p:spPr>
        <p:txBody>
          <a:bodyPr vert="horz" wrap="square" lIns="0" tIns="64769" rIns="0" bIns="0" rtlCol="0">
            <a:spAutoFit/>
          </a:bodyPr>
          <a:lstStyle/>
          <a:p>
            <a:pPr marL="12700" marR="5080" algn="ctr">
              <a:lnSpc>
                <a:spcPts val="3240"/>
              </a:lnSpc>
              <a:spcBef>
                <a:spcPts val="509"/>
              </a:spcBef>
            </a:pPr>
            <a:r>
              <a:rPr lang="bg-BG" sz="3000" b="0" spc="-5" dirty="0">
                <a:solidFill>
                  <a:srgbClr val="034EA1"/>
                </a:solidFill>
                <a:latin typeface="Arial"/>
                <a:cs typeface="Arial"/>
              </a:rPr>
              <a:t>Принос към приобщаващия </a:t>
            </a:r>
            <a:r>
              <a:rPr lang="en-US" sz="3000" b="0" spc="-5" dirty="0">
                <a:solidFill>
                  <a:srgbClr val="034EA1"/>
                </a:solidFill>
                <a:latin typeface="Arial"/>
                <a:cs typeface="Arial"/>
              </a:rPr>
              <a:t>“</a:t>
            </a:r>
            <a:r>
              <a:rPr lang="bg-BG" sz="3000" b="0" spc="-5" dirty="0">
                <a:solidFill>
                  <a:srgbClr val="034EA1"/>
                </a:solidFill>
                <a:latin typeface="Arial"/>
                <a:cs typeface="Arial"/>
              </a:rPr>
              <a:t>Еразъм +</a:t>
            </a:r>
            <a:r>
              <a:rPr lang="en-US" sz="3000" b="0" spc="-5" dirty="0">
                <a:solidFill>
                  <a:srgbClr val="034EA1"/>
                </a:solidFill>
                <a:latin typeface="Arial"/>
                <a:cs typeface="Arial"/>
              </a:rPr>
              <a:t>”</a:t>
            </a:r>
            <a:endParaRPr lang="bg-BG" sz="3000" b="0" spc="-5" dirty="0">
              <a:solidFill>
                <a:srgbClr val="034EA1"/>
              </a:solidFill>
              <a:latin typeface="Arial"/>
              <a:cs typeface="Arial"/>
            </a:endParaRPr>
          </a:p>
        </p:txBody>
      </p:sp>
      <p:sp>
        <p:nvSpPr>
          <p:cNvPr id="6" name="object 6"/>
          <p:cNvSpPr txBox="1"/>
          <p:nvPr/>
        </p:nvSpPr>
        <p:spPr>
          <a:xfrm>
            <a:off x="4261103" y="2252957"/>
            <a:ext cx="7473697" cy="2242024"/>
          </a:xfrm>
          <a:prstGeom prst="rect">
            <a:avLst/>
          </a:prstGeom>
        </p:spPr>
        <p:txBody>
          <a:bodyPr vert="horz" wrap="square" lIns="0" tIns="12065" rIns="0" bIns="0" rtlCol="0">
            <a:spAutoFit/>
          </a:bodyPr>
          <a:lstStyle/>
          <a:p>
            <a:pPr marL="269875" marR="5080" indent="-257810">
              <a:lnSpc>
                <a:spcPct val="114999"/>
              </a:lnSpc>
              <a:spcBef>
                <a:spcPts val="95"/>
              </a:spcBef>
              <a:buClr>
                <a:srgbClr val="0355B0"/>
              </a:buClr>
              <a:buFont typeface="Arial"/>
              <a:buChar char="•"/>
              <a:tabLst>
                <a:tab pos="269875" algn="l"/>
                <a:tab pos="270510" algn="l"/>
              </a:tabLst>
            </a:pPr>
            <a:r>
              <a:rPr lang="ru-RU" spc="-5" dirty="0">
                <a:solidFill>
                  <a:srgbClr val="013A79"/>
                </a:solidFill>
                <a:latin typeface="Verdana"/>
                <a:cs typeface="Verdana"/>
              </a:rPr>
              <a:t>Нови и по-гъвкави формати за мобилност - или на двустранна основа, или чрез смесени интензивни програми</a:t>
            </a:r>
          </a:p>
          <a:p>
            <a:pPr marL="269875" marR="112395" indent="-257810">
              <a:lnSpc>
                <a:spcPct val="114999"/>
              </a:lnSpc>
              <a:buClr>
                <a:srgbClr val="0355B0"/>
              </a:buClr>
              <a:buFont typeface="Arial"/>
              <a:buChar char="•"/>
              <a:tabLst>
                <a:tab pos="269875" algn="l"/>
                <a:tab pos="270510" algn="l"/>
              </a:tabLst>
            </a:pPr>
            <a:r>
              <a:rPr lang="ru-RU" spc="-5" dirty="0">
                <a:solidFill>
                  <a:srgbClr val="013A79"/>
                </a:solidFill>
                <a:latin typeface="Verdana"/>
                <a:cs typeface="Verdana"/>
              </a:rPr>
              <a:t>Повишени нива на безвъзмездни средства и повече допълнения за тези с по-малко възможности</a:t>
            </a:r>
          </a:p>
          <a:p>
            <a:pPr marL="269875" marR="29209" indent="-257810">
              <a:lnSpc>
                <a:spcPct val="114999"/>
              </a:lnSpc>
              <a:spcBef>
                <a:spcPts val="5"/>
              </a:spcBef>
              <a:buClr>
                <a:srgbClr val="0355B0"/>
              </a:buClr>
              <a:buFont typeface="Arial"/>
              <a:buChar char="•"/>
              <a:tabLst>
                <a:tab pos="269875" algn="l"/>
                <a:tab pos="270510" algn="l"/>
              </a:tabLst>
            </a:pPr>
            <a:r>
              <a:rPr lang="ru-RU" spc="-10" dirty="0">
                <a:solidFill>
                  <a:srgbClr val="013A79"/>
                </a:solidFill>
                <a:latin typeface="Verdana"/>
                <a:cs typeface="Verdana"/>
              </a:rPr>
              <a:t>Насърчаване на приобщаващи и иновативни начини за учене и преподаване чрез партньорства за сътрудничество</a:t>
            </a:r>
          </a:p>
          <a:p>
            <a:pPr marL="269875" marR="29209" indent="-257810">
              <a:lnSpc>
                <a:spcPct val="114999"/>
              </a:lnSpc>
              <a:spcBef>
                <a:spcPts val="5"/>
              </a:spcBef>
              <a:buClr>
                <a:srgbClr val="0355B0"/>
              </a:buClr>
              <a:buFont typeface="Arial"/>
              <a:buChar char="•"/>
              <a:tabLst>
                <a:tab pos="269875" algn="l"/>
                <a:tab pos="270510" algn="l"/>
              </a:tabLst>
            </a:pPr>
            <a:r>
              <a:rPr lang="ru-RU" spc="-5" dirty="0">
                <a:solidFill>
                  <a:srgbClr val="013A79"/>
                </a:solidFill>
                <a:latin typeface="Verdana"/>
                <a:cs typeface="Verdana"/>
              </a:rPr>
              <a:t>Достигане до всички студенти във всички области и цикли</a:t>
            </a:r>
            <a:endParaRPr sz="1800" dirty="0">
              <a:latin typeface="Verdana"/>
              <a:cs typeface="Verdana"/>
            </a:endParaRPr>
          </a:p>
        </p:txBody>
      </p:sp>
      <p:pic>
        <p:nvPicPr>
          <p:cNvPr id="7" name="Picture 6"/>
          <p:cNvPicPr>
            <a:picLocks noChangeAspect="1"/>
          </p:cNvPicPr>
          <p:nvPr/>
        </p:nvPicPr>
        <p:blipFill>
          <a:blip r:embed="rId4"/>
          <a:stretch>
            <a:fillRect/>
          </a:stretch>
        </p:blipFill>
        <p:spPr>
          <a:xfrm>
            <a:off x="127948" y="6104190"/>
            <a:ext cx="1572904" cy="609600"/>
          </a:xfrm>
          <a:prstGeom prst="rect">
            <a:avLst/>
          </a:prstGeom>
        </p:spPr>
      </p:pic>
      <p:pic>
        <p:nvPicPr>
          <p:cNvPr id="8" name="Picture 7"/>
          <p:cNvPicPr>
            <a:picLocks noChangeAspect="1"/>
          </p:cNvPicPr>
          <p:nvPr/>
        </p:nvPicPr>
        <p:blipFill>
          <a:blip r:embed="rId5"/>
          <a:stretch>
            <a:fillRect/>
          </a:stretch>
        </p:blipFill>
        <p:spPr>
          <a:xfrm>
            <a:off x="9936480" y="5973410"/>
            <a:ext cx="1828800" cy="740379"/>
          </a:xfrm>
          <a:prstGeom prst="rect">
            <a:avLst/>
          </a:prstGeom>
        </p:spPr>
      </p:pic>
      <p:pic>
        <p:nvPicPr>
          <p:cNvPr id="9" name="Picture 8"/>
          <p:cNvPicPr>
            <a:picLocks noChangeAspect="1"/>
          </p:cNvPicPr>
          <p:nvPr/>
        </p:nvPicPr>
        <p:blipFill>
          <a:blip r:embed="rId5"/>
          <a:stretch>
            <a:fillRect/>
          </a:stretch>
        </p:blipFill>
        <p:spPr>
          <a:xfrm>
            <a:off x="10088880" y="6125810"/>
            <a:ext cx="1828800" cy="7403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961" y="761"/>
            <a:ext cx="0" cy="1276350"/>
          </a:xfrm>
          <a:custGeom>
            <a:avLst/>
            <a:gdLst/>
            <a:ahLst/>
            <a:cxnLst/>
            <a:rect l="l" t="t" r="r" b="b"/>
            <a:pathLst>
              <a:path h="1276350">
                <a:moveTo>
                  <a:pt x="0" y="0"/>
                </a:moveTo>
                <a:lnTo>
                  <a:pt x="0" y="1276350"/>
                </a:lnTo>
              </a:path>
            </a:pathLst>
          </a:custGeom>
          <a:ln w="28575">
            <a:solidFill>
              <a:srgbClr val="FFC000"/>
            </a:solidFill>
          </a:ln>
        </p:spPr>
        <p:txBody>
          <a:bodyPr wrap="square" lIns="0" tIns="0" rIns="0" bIns="0" rtlCol="0"/>
          <a:lstStyle/>
          <a:p>
            <a:endParaRPr/>
          </a:p>
        </p:txBody>
      </p:sp>
      <p:grpSp>
        <p:nvGrpSpPr>
          <p:cNvPr id="3" name="object 3"/>
          <p:cNvGrpSpPr/>
          <p:nvPr/>
        </p:nvGrpSpPr>
        <p:grpSpPr>
          <a:xfrm>
            <a:off x="1524000" y="858011"/>
            <a:ext cx="8823960" cy="5143500"/>
            <a:chOff x="1524000" y="858011"/>
            <a:chExt cx="8823960" cy="5143500"/>
          </a:xfrm>
        </p:grpSpPr>
        <p:sp>
          <p:nvSpPr>
            <p:cNvPr id="4" name="object 4"/>
            <p:cNvSpPr/>
            <p:nvPr/>
          </p:nvSpPr>
          <p:spPr>
            <a:xfrm>
              <a:off x="1524000" y="858011"/>
              <a:ext cx="3870960" cy="51435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261104" y="1944623"/>
              <a:ext cx="6087110" cy="2969260"/>
            </a:xfrm>
            <a:custGeom>
              <a:avLst/>
              <a:gdLst/>
              <a:ahLst/>
              <a:cxnLst/>
              <a:rect l="l" t="t" r="r" b="b"/>
              <a:pathLst>
                <a:path w="6087109" h="2969260">
                  <a:moveTo>
                    <a:pt x="6086856" y="0"/>
                  </a:moveTo>
                  <a:lnTo>
                    <a:pt x="0" y="0"/>
                  </a:lnTo>
                  <a:lnTo>
                    <a:pt x="0" y="2968752"/>
                  </a:lnTo>
                  <a:lnTo>
                    <a:pt x="6086856" y="2968752"/>
                  </a:lnTo>
                  <a:lnTo>
                    <a:pt x="6086856"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1284223" y="753821"/>
            <a:ext cx="9623552" cy="935050"/>
          </a:xfrm>
          <a:prstGeom prst="rect">
            <a:avLst/>
          </a:prstGeom>
        </p:spPr>
        <p:txBody>
          <a:bodyPr vert="horz" wrap="square" lIns="0" tIns="113207" rIns="0" bIns="0" rtlCol="0">
            <a:spAutoFit/>
          </a:bodyPr>
          <a:lstStyle/>
          <a:p>
            <a:pPr marL="6158230" marR="5080" indent="-957580">
              <a:lnSpc>
                <a:spcPts val="3240"/>
              </a:lnSpc>
              <a:spcBef>
                <a:spcPts val="505"/>
              </a:spcBef>
            </a:pPr>
            <a:r>
              <a:rPr lang="bg-BG" sz="3000" b="0" spc="-5" dirty="0">
                <a:solidFill>
                  <a:srgbClr val="034EA1"/>
                </a:solidFill>
                <a:latin typeface="Arial"/>
                <a:cs typeface="Arial"/>
              </a:rPr>
              <a:t>Принос към Зеления Еразъм +</a:t>
            </a:r>
          </a:p>
        </p:txBody>
      </p:sp>
      <p:sp>
        <p:nvSpPr>
          <p:cNvPr id="7" name="object 7"/>
          <p:cNvSpPr txBox="1"/>
          <p:nvPr/>
        </p:nvSpPr>
        <p:spPr>
          <a:xfrm>
            <a:off x="4447158" y="2404998"/>
            <a:ext cx="5901055" cy="2033890"/>
          </a:xfrm>
          <a:prstGeom prst="rect">
            <a:avLst/>
          </a:prstGeom>
        </p:spPr>
        <p:txBody>
          <a:bodyPr vert="horz" wrap="square" lIns="0" tIns="12700" rIns="0" bIns="0" rtlCol="0">
            <a:spAutoFit/>
          </a:bodyPr>
          <a:lstStyle/>
          <a:p>
            <a:pPr marL="184785" indent="-172720">
              <a:lnSpc>
                <a:spcPct val="100000"/>
              </a:lnSpc>
              <a:spcBef>
                <a:spcPts val="100"/>
              </a:spcBef>
              <a:buClr>
                <a:srgbClr val="00AF50"/>
              </a:buClr>
              <a:buFont typeface="Arial"/>
              <a:buChar char="•"/>
              <a:tabLst>
                <a:tab pos="185420" algn="l"/>
              </a:tabLst>
            </a:pPr>
            <a:r>
              <a:rPr lang="ru-RU" spc="-5" dirty="0">
                <a:solidFill>
                  <a:srgbClr val="013A79"/>
                </a:solidFill>
                <a:latin typeface="Verdana"/>
                <a:cs typeface="Verdana"/>
              </a:rPr>
              <a:t>Ангажимент в новата харта (ЕСНЕ) към ефективни екологични практики</a:t>
            </a:r>
          </a:p>
          <a:p>
            <a:pPr marL="184785" marR="5080" indent="-172720">
              <a:lnSpc>
                <a:spcPct val="100000"/>
              </a:lnSpc>
              <a:spcBef>
                <a:spcPts val="1405"/>
              </a:spcBef>
              <a:buClr>
                <a:srgbClr val="00AF50"/>
              </a:buClr>
              <a:buFont typeface="Arial"/>
              <a:buChar char="•"/>
              <a:tabLst>
                <a:tab pos="185420" algn="l"/>
              </a:tabLst>
            </a:pPr>
            <a:r>
              <a:rPr lang="ru-RU" spc="-5" dirty="0">
                <a:solidFill>
                  <a:srgbClr val="013A79"/>
                </a:solidFill>
                <a:latin typeface="Verdana"/>
                <a:cs typeface="Verdana"/>
              </a:rPr>
              <a:t>Еразъм + мобилно приложение за повишаване на осведомеността сред участниците</a:t>
            </a:r>
          </a:p>
          <a:p>
            <a:pPr marL="184785" indent="-172720">
              <a:lnSpc>
                <a:spcPct val="100000"/>
              </a:lnSpc>
              <a:spcBef>
                <a:spcPts val="1390"/>
              </a:spcBef>
              <a:buClr>
                <a:srgbClr val="00AF50"/>
              </a:buClr>
              <a:buFont typeface="Arial"/>
              <a:buChar char="•"/>
              <a:tabLst>
                <a:tab pos="185420" algn="l"/>
              </a:tabLst>
            </a:pPr>
            <a:r>
              <a:rPr lang="ru-RU" dirty="0">
                <a:solidFill>
                  <a:srgbClr val="013A79"/>
                </a:solidFill>
                <a:latin typeface="Verdana"/>
                <a:cs typeface="Verdana"/>
              </a:rPr>
              <a:t>Изменението на климата и устойчивостта като приоритет на политиката във всички действия</a:t>
            </a:r>
          </a:p>
        </p:txBody>
      </p:sp>
      <p:pic>
        <p:nvPicPr>
          <p:cNvPr id="8" name="Picture 7"/>
          <p:cNvPicPr>
            <a:picLocks noChangeAspect="1"/>
          </p:cNvPicPr>
          <p:nvPr/>
        </p:nvPicPr>
        <p:blipFill>
          <a:blip r:embed="rId4"/>
          <a:stretch>
            <a:fillRect/>
          </a:stretch>
        </p:blipFill>
        <p:spPr>
          <a:xfrm>
            <a:off x="127948" y="6104190"/>
            <a:ext cx="1572904" cy="609600"/>
          </a:xfrm>
          <a:prstGeom prst="rect">
            <a:avLst/>
          </a:prstGeom>
        </p:spPr>
      </p:pic>
      <p:pic>
        <p:nvPicPr>
          <p:cNvPr id="9" name="Picture 8"/>
          <p:cNvPicPr>
            <a:picLocks noChangeAspect="1"/>
          </p:cNvPicPr>
          <p:nvPr/>
        </p:nvPicPr>
        <p:blipFill>
          <a:blip r:embed="rId5"/>
          <a:stretch>
            <a:fillRect/>
          </a:stretch>
        </p:blipFill>
        <p:spPr>
          <a:xfrm>
            <a:off x="9936480" y="5973410"/>
            <a:ext cx="1828800" cy="7403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961" y="761"/>
            <a:ext cx="0" cy="1276350"/>
          </a:xfrm>
          <a:custGeom>
            <a:avLst/>
            <a:gdLst/>
            <a:ahLst/>
            <a:cxnLst/>
            <a:rect l="l" t="t" r="r" b="b"/>
            <a:pathLst>
              <a:path h="1276350">
                <a:moveTo>
                  <a:pt x="0" y="0"/>
                </a:moveTo>
                <a:lnTo>
                  <a:pt x="0" y="1276350"/>
                </a:lnTo>
              </a:path>
            </a:pathLst>
          </a:custGeom>
          <a:ln w="28575">
            <a:solidFill>
              <a:srgbClr val="FFC000"/>
            </a:solidFill>
          </a:ln>
        </p:spPr>
        <p:txBody>
          <a:bodyPr wrap="square" lIns="0" tIns="0" rIns="0" bIns="0" rtlCol="0"/>
          <a:lstStyle/>
          <a:p>
            <a:endParaRPr/>
          </a:p>
        </p:txBody>
      </p:sp>
      <p:sp>
        <p:nvSpPr>
          <p:cNvPr id="3" name="object 3"/>
          <p:cNvSpPr txBox="1">
            <a:spLocks noGrp="1"/>
          </p:cNvSpPr>
          <p:nvPr>
            <p:ph type="title"/>
          </p:nvPr>
        </p:nvSpPr>
        <p:spPr>
          <a:xfrm>
            <a:off x="6435977" y="1173226"/>
            <a:ext cx="4365373" cy="885499"/>
          </a:xfrm>
          <a:prstGeom prst="rect">
            <a:avLst/>
          </a:prstGeom>
        </p:spPr>
        <p:txBody>
          <a:bodyPr vert="horz" wrap="square" lIns="0" tIns="64135" rIns="0" bIns="0" rtlCol="0">
            <a:spAutoFit/>
          </a:bodyPr>
          <a:lstStyle/>
          <a:p>
            <a:pPr marL="969644" marR="5080" indent="-957580">
              <a:lnSpc>
                <a:spcPts val="3240"/>
              </a:lnSpc>
              <a:spcBef>
                <a:spcPts val="505"/>
              </a:spcBef>
            </a:pPr>
            <a:r>
              <a:rPr lang="bg-BG" sz="3000" b="0" spc="-5" dirty="0">
                <a:solidFill>
                  <a:srgbClr val="034EA1"/>
                </a:solidFill>
                <a:latin typeface="Arial"/>
                <a:cs typeface="Arial"/>
              </a:rPr>
              <a:t>Принос към Цифровия Еразъм +</a:t>
            </a:r>
            <a:endParaRPr lang="en-US" sz="3000" b="0" spc="-5" dirty="0">
              <a:solidFill>
                <a:srgbClr val="034EA1"/>
              </a:solidFill>
              <a:latin typeface="Arial"/>
              <a:cs typeface="Arial"/>
            </a:endParaRPr>
          </a:p>
        </p:txBody>
      </p:sp>
      <p:sp>
        <p:nvSpPr>
          <p:cNvPr id="5" name="object 5"/>
          <p:cNvSpPr/>
          <p:nvPr/>
        </p:nvSpPr>
        <p:spPr>
          <a:xfrm>
            <a:off x="1524000" y="858062"/>
            <a:ext cx="4474464" cy="5159248"/>
          </a:xfrm>
          <a:prstGeom prst="rect">
            <a:avLst/>
          </a:prstGeom>
          <a:blipFill>
            <a:blip r:embed="rId3" cstate="print"/>
            <a:stretch>
              <a:fillRect/>
            </a:stretch>
          </a:blipFill>
        </p:spPr>
        <p:txBody>
          <a:bodyPr wrap="square" lIns="0" tIns="0" rIns="0" bIns="0" rtlCol="0"/>
          <a:lstStyle/>
          <a:p>
            <a:endParaRPr/>
          </a:p>
        </p:txBody>
      </p:sp>
      <p:pic>
        <p:nvPicPr>
          <p:cNvPr id="8" name="Picture 7"/>
          <p:cNvPicPr>
            <a:picLocks noChangeAspect="1"/>
          </p:cNvPicPr>
          <p:nvPr/>
        </p:nvPicPr>
        <p:blipFill>
          <a:blip r:embed="rId4"/>
          <a:stretch>
            <a:fillRect/>
          </a:stretch>
        </p:blipFill>
        <p:spPr>
          <a:xfrm>
            <a:off x="127948" y="6104190"/>
            <a:ext cx="1572904" cy="609600"/>
          </a:xfrm>
          <a:prstGeom prst="rect">
            <a:avLst/>
          </a:prstGeom>
        </p:spPr>
      </p:pic>
      <p:pic>
        <p:nvPicPr>
          <p:cNvPr id="9" name="Picture 8"/>
          <p:cNvPicPr>
            <a:picLocks noChangeAspect="1"/>
          </p:cNvPicPr>
          <p:nvPr/>
        </p:nvPicPr>
        <p:blipFill>
          <a:blip r:embed="rId5"/>
          <a:stretch>
            <a:fillRect/>
          </a:stretch>
        </p:blipFill>
        <p:spPr>
          <a:xfrm>
            <a:off x="9936480" y="5973410"/>
            <a:ext cx="1828800" cy="7403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844486"/>
            <a:ext cx="8750935" cy="5172075"/>
            <a:chOff x="1524000" y="844486"/>
            <a:chExt cx="8750935" cy="5172075"/>
          </a:xfrm>
        </p:grpSpPr>
        <p:sp>
          <p:nvSpPr>
            <p:cNvPr id="3" name="object 3"/>
            <p:cNvSpPr/>
            <p:nvPr/>
          </p:nvSpPr>
          <p:spPr>
            <a:xfrm>
              <a:off x="1524000" y="858012"/>
              <a:ext cx="4991100" cy="51435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078601" y="844486"/>
              <a:ext cx="0" cy="5172075"/>
            </a:xfrm>
            <a:custGeom>
              <a:avLst/>
              <a:gdLst/>
              <a:ahLst/>
              <a:cxnLst/>
              <a:rect l="l" t="t" r="r" b="b"/>
              <a:pathLst>
                <a:path h="5172075">
                  <a:moveTo>
                    <a:pt x="0" y="4015549"/>
                  </a:moveTo>
                  <a:lnTo>
                    <a:pt x="0" y="5172075"/>
                  </a:lnTo>
                </a:path>
                <a:path h="5172075">
                  <a:moveTo>
                    <a:pt x="0" y="0"/>
                  </a:moveTo>
                  <a:lnTo>
                    <a:pt x="0" y="1048321"/>
                  </a:lnTo>
                </a:path>
              </a:pathLst>
            </a:custGeom>
            <a:ln w="50165">
              <a:solidFill>
                <a:srgbClr val="FFC000"/>
              </a:solidFill>
            </a:ln>
          </p:spPr>
          <p:txBody>
            <a:bodyPr wrap="square" lIns="0" tIns="0" rIns="0" bIns="0" rtlCol="0"/>
            <a:lstStyle/>
            <a:p>
              <a:endParaRPr/>
            </a:p>
          </p:txBody>
        </p:sp>
        <p:sp>
          <p:nvSpPr>
            <p:cNvPr id="5" name="object 5"/>
            <p:cNvSpPr/>
            <p:nvPr/>
          </p:nvSpPr>
          <p:spPr>
            <a:xfrm>
              <a:off x="4187951" y="1892808"/>
              <a:ext cx="6087110" cy="2967355"/>
            </a:xfrm>
            <a:custGeom>
              <a:avLst/>
              <a:gdLst/>
              <a:ahLst/>
              <a:cxnLst/>
              <a:rect l="l" t="t" r="r" b="b"/>
              <a:pathLst>
                <a:path w="6087109" h="2967354">
                  <a:moveTo>
                    <a:pt x="6086856" y="0"/>
                  </a:moveTo>
                  <a:lnTo>
                    <a:pt x="0" y="0"/>
                  </a:lnTo>
                  <a:lnTo>
                    <a:pt x="0" y="2967228"/>
                  </a:lnTo>
                  <a:lnTo>
                    <a:pt x="6086856" y="2967228"/>
                  </a:lnTo>
                  <a:lnTo>
                    <a:pt x="6086856"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4187952" y="1172032"/>
            <a:ext cx="6939154" cy="474489"/>
          </a:xfrm>
          <a:prstGeom prst="rect">
            <a:avLst/>
          </a:prstGeom>
        </p:spPr>
        <p:txBody>
          <a:bodyPr vert="horz" wrap="square" lIns="0" tIns="12700" rIns="0" bIns="0" rtlCol="0">
            <a:spAutoFit/>
          </a:bodyPr>
          <a:lstStyle/>
          <a:p>
            <a:pPr marL="12700">
              <a:lnSpc>
                <a:spcPct val="100000"/>
              </a:lnSpc>
              <a:spcBef>
                <a:spcPts val="100"/>
              </a:spcBef>
            </a:pPr>
            <a:r>
              <a:rPr lang="bg-BG" sz="3000" spc="-5" dirty="0">
                <a:solidFill>
                  <a:srgbClr val="034EA1"/>
                </a:solidFill>
                <a:latin typeface="Arial"/>
                <a:cs typeface="Arial"/>
              </a:rPr>
              <a:t>Новости във висшето образование</a:t>
            </a:r>
          </a:p>
        </p:txBody>
      </p:sp>
      <p:sp>
        <p:nvSpPr>
          <p:cNvPr id="7" name="object 7"/>
          <p:cNvSpPr txBox="1"/>
          <p:nvPr/>
        </p:nvSpPr>
        <p:spPr>
          <a:xfrm>
            <a:off x="4426710" y="1915795"/>
            <a:ext cx="6546089" cy="2854628"/>
          </a:xfrm>
          <a:prstGeom prst="rect">
            <a:avLst/>
          </a:prstGeom>
        </p:spPr>
        <p:txBody>
          <a:bodyPr vert="horz" wrap="square" lIns="0" tIns="53340" rIns="0" bIns="0" rtlCol="0">
            <a:spAutoFit/>
          </a:bodyPr>
          <a:lstStyle/>
          <a:p>
            <a:pPr marL="269875" indent="-257810">
              <a:lnSpc>
                <a:spcPct val="100000"/>
              </a:lnSpc>
              <a:spcBef>
                <a:spcPts val="420"/>
              </a:spcBef>
              <a:buClr>
                <a:srgbClr val="0355B0"/>
              </a:buClr>
              <a:buFont typeface="Arial"/>
              <a:buChar char="•"/>
              <a:tabLst>
                <a:tab pos="269875" algn="l"/>
                <a:tab pos="270510" algn="l"/>
              </a:tabLst>
            </a:pPr>
            <a:r>
              <a:rPr lang="ru-RU" spc="-5" dirty="0">
                <a:solidFill>
                  <a:srgbClr val="013A79"/>
                </a:solidFill>
                <a:latin typeface="Verdana"/>
                <a:cs typeface="Verdana"/>
              </a:rPr>
              <a:t>Нова харта за висше образование – ECHE</a:t>
            </a:r>
          </a:p>
          <a:p>
            <a:pPr marL="269875" indent="-257810">
              <a:lnSpc>
                <a:spcPct val="100000"/>
              </a:lnSpc>
              <a:spcBef>
                <a:spcPts val="325"/>
              </a:spcBef>
              <a:buClr>
                <a:srgbClr val="0355B0"/>
              </a:buClr>
              <a:buFont typeface="Arial"/>
              <a:buChar char="•"/>
              <a:tabLst>
                <a:tab pos="269875" algn="l"/>
                <a:tab pos="270510" algn="l"/>
              </a:tabLst>
            </a:pPr>
            <a:r>
              <a:rPr lang="bg-BG" dirty="0">
                <a:solidFill>
                  <a:srgbClr val="013A79"/>
                </a:solidFill>
                <a:latin typeface="Verdana"/>
                <a:cs typeface="Verdana"/>
              </a:rPr>
              <a:t>Гъвкави формати за мобилност</a:t>
            </a:r>
            <a:r>
              <a:rPr sz="1800" spc="-5" dirty="0">
                <a:solidFill>
                  <a:srgbClr val="013A79"/>
                </a:solidFill>
                <a:latin typeface="Verdana"/>
                <a:cs typeface="Verdana"/>
              </a:rPr>
              <a:t>:</a:t>
            </a:r>
            <a:endParaRPr sz="1800" dirty="0">
              <a:latin typeface="Verdana"/>
              <a:cs typeface="Verdana"/>
            </a:endParaRPr>
          </a:p>
          <a:p>
            <a:pPr marL="879475" lvl="1" indent="-257810">
              <a:lnSpc>
                <a:spcPct val="100000"/>
              </a:lnSpc>
              <a:spcBef>
                <a:spcPts val="325"/>
              </a:spcBef>
              <a:buClr>
                <a:srgbClr val="0355B0"/>
              </a:buClr>
              <a:buFont typeface="Arial"/>
              <a:buChar char="•"/>
              <a:tabLst>
                <a:tab pos="879475" algn="l"/>
                <a:tab pos="880110" algn="l"/>
              </a:tabLst>
            </a:pPr>
            <a:r>
              <a:rPr lang="bg-BG" spc="-5" dirty="0">
                <a:solidFill>
                  <a:srgbClr val="013A79"/>
                </a:solidFill>
                <a:latin typeface="Verdana"/>
                <a:cs typeface="Verdana"/>
              </a:rPr>
              <a:t>Смесена мобилност</a:t>
            </a:r>
          </a:p>
          <a:p>
            <a:pPr marL="879475" lvl="1" indent="-257810">
              <a:lnSpc>
                <a:spcPct val="100000"/>
              </a:lnSpc>
              <a:spcBef>
                <a:spcPts val="325"/>
              </a:spcBef>
              <a:buClr>
                <a:srgbClr val="0355B0"/>
              </a:buClr>
              <a:buFont typeface="Arial"/>
              <a:buChar char="•"/>
              <a:tabLst>
                <a:tab pos="879475" algn="l"/>
                <a:tab pos="880110" algn="l"/>
              </a:tabLst>
            </a:pPr>
            <a:r>
              <a:rPr lang="bg-BG" dirty="0">
                <a:solidFill>
                  <a:srgbClr val="013A79"/>
                </a:solidFill>
                <a:latin typeface="Verdana"/>
                <a:cs typeface="Verdana"/>
              </a:rPr>
              <a:t>Смесени интензивни програми</a:t>
            </a:r>
          </a:p>
          <a:p>
            <a:pPr marL="269875" indent="-257810">
              <a:lnSpc>
                <a:spcPct val="100000"/>
              </a:lnSpc>
              <a:spcBef>
                <a:spcPts val="325"/>
              </a:spcBef>
              <a:buClr>
                <a:srgbClr val="0355B0"/>
              </a:buClr>
              <a:buFont typeface="Arial"/>
              <a:buChar char="•"/>
              <a:tabLst>
                <a:tab pos="269875" algn="l"/>
                <a:tab pos="270510" algn="l"/>
              </a:tabLst>
            </a:pPr>
            <a:r>
              <a:rPr lang="bg-BG" spc="-5" dirty="0">
                <a:solidFill>
                  <a:srgbClr val="013A79"/>
                </a:solidFill>
                <a:latin typeface="Verdana"/>
                <a:cs typeface="Verdana"/>
              </a:rPr>
              <a:t>Международна изходяща мобилност</a:t>
            </a:r>
          </a:p>
          <a:p>
            <a:pPr marL="269875" indent="-257810">
              <a:lnSpc>
                <a:spcPct val="100000"/>
              </a:lnSpc>
              <a:spcBef>
                <a:spcPts val="325"/>
              </a:spcBef>
              <a:buClr>
                <a:srgbClr val="0355B0"/>
              </a:buClr>
              <a:buFont typeface="Arial"/>
              <a:buChar char="•"/>
              <a:tabLst>
                <a:tab pos="269875" algn="l"/>
                <a:tab pos="270510" algn="l"/>
              </a:tabLst>
            </a:pPr>
            <a:r>
              <a:rPr lang="ru-RU" spc="-5" dirty="0">
                <a:solidFill>
                  <a:srgbClr val="013A79"/>
                </a:solidFill>
                <a:latin typeface="Verdana"/>
                <a:cs typeface="Verdana"/>
              </a:rPr>
              <a:t>Повече възможности за мобилност на докторанти</a:t>
            </a:r>
          </a:p>
          <a:p>
            <a:pPr marL="269875" indent="-257810">
              <a:lnSpc>
                <a:spcPct val="100000"/>
              </a:lnSpc>
              <a:spcBef>
                <a:spcPts val="325"/>
              </a:spcBef>
              <a:buClr>
                <a:srgbClr val="0355B0"/>
              </a:buClr>
              <a:buFont typeface="Arial"/>
              <a:buChar char="•"/>
              <a:tabLst>
                <a:tab pos="269875" algn="l"/>
                <a:tab pos="270510" algn="l"/>
              </a:tabLst>
            </a:pPr>
            <a:r>
              <a:rPr lang="ru-RU" dirty="0">
                <a:solidFill>
                  <a:srgbClr val="013A79"/>
                </a:solidFill>
                <a:latin typeface="Verdana"/>
                <a:cs typeface="Verdana"/>
              </a:rPr>
              <a:t>Обучения за цифрови умения на персонала</a:t>
            </a:r>
          </a:p>
          <a:p>
            <a:pPr marL="269875" indent="-257810">
              <a:lnSpc>
                <a:spcPct val="100000"/>
              </a:lnSpc>
              <a:spcBef>
                <a:spcPts val="325"/>
              </a:spcBef>
              <a:buClr>
                <a:srgbClr val="0355B0"/>
              </a:buClr>
              <a:buFont typeface="Arial"/>
              <a:buChar char="•"/>
              <a:tabLst>
                <a:tab pos="269875" algn="l"/>
                <a:tab pos="270510" algn="l"/>
              </a:tabLst>
            </a:pPr>
            <a:r>
              <a:rPr lang="ru-RU" spc="-5" dirty="0">
                <a:solidFill>
                  <a:srgbClr val="013A79"/>
                </a:solidFill>
                <a:latin typeface="Verdana"/>
                <a:cs typeface="Verdana"/>
              </a:rPr>
              <a:t>Европейска инициатива за студентски карти</a:t>
            </a:r>
          </a:p>
          <a:p>
            <a:pPr marL="269875" indent="-257810">
              <a:lnSpc>
                <a:spcPct val="100000"/>
              </a:lnSpc>
              <a:spcBef>
                <a:spcPts val="325"/>
              </a:spcBef>
              <a:buClr>
                <a:srgbClr val="0355B0"/>
              </a:buClr>
              <a:buFont typeface="Arial"/>
              <a:buChar char="•"/>
              <a:tabLst>
                <a:tab pos="269875" algn="l"/>
                <a:tab pos="270510" algn="l"/>
              </a:tabLst>
            </a:pPr>
            <a:r>
              <a:rPr lang="ru-RU" spc="-10" dirty="0">
                <a:solidFill>
                  <a:srgbClr val="013A79"/>
                </a:solidFill>
                <a:latin typeface="Verdana"/>
                <a:cs typeface="Verdana"/>
              </a:rPr>
              <a:t>Ревизирани нива на безвъзмездни средства</a:t>
            </a:r>
          </a:p>
        </p:txBody>
      </p:sp>
      <p:pic>
        <p:nvPicPr>
          <p:cNvPr id="8" name="Picture 7"/>
          <p:cNvPicPr>
            <a:picLocks noChangeAspect="1"/>
          </p:cNvPicPr>
          <p:nvPr/>
        </p:nvPicPr>
        <p:blipFill>
          <a:blip r:embed="rId4"/>
          <a:stretch>
            <a:fillRect/>
          </a:stretch>
        </p:blipFill>
        <p:spPr>
          <a:xfrm>
            <a:off x="127948" y="6104190"/>
            <a:ext cx="1572904" cy="609600"/>
          </a:xfrm>
          <a:prstGeom prst="rect">
            <a:avLst/>
          </a:prstGeom>
        </p:spPr>
      </p:pic>
      <p:pic>
        <p:nvPicPr>
          <p:cNvPr id="9" name="Picture 8"/>
          <p:cNvPicPr>
            <a:picLocks noChangeAspect="1"/>
          </p:cNvPicPr>
          <p:nvPr/>
        </p:nvPicPr>
        <p:blipFill>
          <a:blip r:embed="rId5"/>
          <a:stretch>
            <a:fillRect/>
          </a:stretch>
        </p:blipFill>
        <p:spPr>
          <a:xfrm>
            <a:off x="9936480" y="5973410"/>
            <a:ext cx="1828800" cy="74037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cshape488"/>
          <p:cNvSpPr>
            <a:spLocks/>
          </p:cNvSpPr>
          <p:nvPr/>
        </p:nvSpPr>
        <p:spPr bwMode="auto">
          <a:xfrm>
            <a:off x="0" y="1432093"/>
            <a:ext cx="4121443" cy="5425907"/>
          </a:xfrm>
          <a:custGeom>
            <a:avLst/>
            <a:gdLst>
              <a:gd name="T0" fmla="*/ 4200 w 5692"/>
              <a:gd name="T1" fmla="+- 0 11369 2481"/>
              <a:gd name="T2" fmla="*/ 11369 h 9400"/>
              <a:gd name="T3" fmla="*/ 2382 w 5692"/>
              <a:gd name="T4" fmla="+- 0 11198 2481"/>
              <a:gd name="T5" fmla="*/ 11198 h 9400"/>
              <a:gd name="T6" fmla="*/ 2151 w 5692"/>
              <a:gd name="T7" fmla="+- 0 11352 2481"/>
              <a:gd name="T8" fmla="*/ 11352 h 9400"/>
              <a:gd name="T9" fmla="*/ 4403 w 5692"/>
              <a:gd name="T10" fmla="+- 0 10163 2481"/>
              <a:gd name="T11" fmla="*/ 10163 h 9400"/>
              <a:gd name="T12" fmla="*/ 2853 w 5692"/>
              <a:gd name="T13" fmla="+- 0 9919 2481"/>
              <a:gd name="T14" fmla="*/ 9919 h 9400"/>
              <a:gd name="T15" fmla="*/ 1978 w 5692"/>
              <a:gd name="T16" fmla="+- 0 9584 2481"/>
              <a:gd name="T17" fmla="*/ 9584 h 9400"/>
              <a:gd name="T18" fmla="*/ 2275 w 5692"/>
              <a:gd name="T19" fmla="+- 0 9914 2481"/>
              <a:gd name="T20" fmla="*/ 9914 h 9400"/>
              <a:gd name="T21" fmla="*/ 3160 w 5692"/>
              <a:gd name="T22" fmla="+- 0 10134 2481"/>
              <a:gd name="T23" fmla="*/ 10134 h 9400"/>
              <a:gd name="T24" fmla="*/ 4905 w 5692"/>
              <a:gd name="T25" fmla="+- 0 9012 2481"/>
              <a:gd name="T26" fmla="*/ 9012 h 9400"/>
              <a:gd name="T27" fmla="*/ 2859 w 5692"/>
              <a:gd name="T28" fmla="+- 0 8601 2481"/>
              <a:gd name="T29" fmla="*/ 8601 h 9400"/>
              <a:gd name="T30" fmla="*/ 2087 w 5692"/>
              <a:gd name="T31" fmla="+- 0 8183 2481"/>
              <a:gd name="T32" fmla="*/ 8183 h 9400"/>
              <a:gd name="T33" fmla="*/ 2097 w 5692"/>
              <a:gd name="T34" fmla="+- 0 8426 2481"/>
              <a:gd name="T35" fmla="*/ 8426 h 9400"/>
              <a:gd name="T36" fmla="*/ 2949 w 5692"/>
              <a:gd name="T37" fmla="+- 0 8778 2481"/>
              <a:gd name="T38" fmla="*/ 8778 h 9400"/>
              <a:gd name="T39" fmla="*/ 5097 w 5692"/>
              <a:gd name="T40" fmla="+- 0 8647 2481"/>
              <a:gd name="T41" fmla="*/ 8647 h 9400"/>
              <a:gd name="T42" fmla="*/ 3050 w 5692"/>
              <a:gd name="T43" fmla="+- 0 8244 2481"/>
              <a:gd name="T44" fmla="*/ 8244 h 9400"/>
              <a:gd name="T45" fmla="*/ 2196 w 5692"/>
              <a:gd name="T46" fmla="+- 0 7815 2481"/>
              <a:gd name="T47" fmla="*/ 7815 h 9400"/>
              <a:gd name="T48" fmla="*/ 2086 w 5692"/>
              <a:gd name="T49" fmla="+- 0 7960 2481"/>
              <a:gd name="T50" fmla="*/ 7960 h 9400"/>
              <a:gd name="T51" fmla="*/ 2943 w 5692"/>
              <a:gd name="T52" fmla="+- 0 8351 2481"/>
              <a:gd name="T53" fmla="*/ 8351 h 9400"/>
              <a:gd name="T54" fmla="*/ 5691 w 5692"/>
              <a:gd name="T55" fmla="+- 0 8367 2481"/>
              <a:gd name="T56" fmla="*/ 8367 h 9400"/>
              <a:gd name="T57" fmla="*/ 3009 w 5692"/>
              <a:gd name="T58" fmla="+- 0 7819 2481"/>
              <a:gd name="T59" fmla="*/ 7819 h 9400"/>
              <a:gd name="T60" fmla="*/ 2274 w 5692"/>
              <a:gd name="T61" fmla="+- 0 7384 2481"/>
              <a:gd name="T62" fmla="*/ 7384 h 9400"/>
              <a:gd name="T63" fmla="*/ 1102 w 5692"/>
              <a:gd name="T64" fmla="+- 0 6438 2481"/>
              <a:gd name="T65" fmla="*/ 6438 h 9400"/>
              <a:gd name="T66" fmla="*/ 2527 w 5692"/>
              <a:gd name="T67" fmla="+- 0 7750 2481"/>
              <a:gd name="T68" fmla="*/ 7750 h 9400"/>
              <a:gd name="T69" fmla="*/ 3441 w 5692"/>
              <a:gd name="T70" fmla="+- 0 8046 2481"/>
              <a:gd name="T71" fmla="*/ 8046 h 9400"/>
              <a:gd name="T72" fmla="*/ 3660 w 5692"/>
              <a:gd name="T73" fmla="+- 0 7572 2481"/>
              <a:gd name="T74" fmla="*/ 7572 h 9400"/>
              <a:gd name="T75" fmla="*/ 2571 w 5692"/>
              <a:gd name="T76" fmla="+- 0 7159 2481"/>
              <a:gd name="T77" fmla="*/ 7159 h 9400"/>
              <a:gd name="T78" fmla="*/ 1973 w 5692"/>
              <a:gd name="T79" fmla="+- 0 6611 2481"/>
              <a:gd name="T80" fmla="*/ 6611 h 9400"/>
              <a:gd name="T81" fmla="*/ 2375 w 5692"/>
              <a:gd name="T82" fmla="+- 0 7228 2481"/>
              <a:gd name="T83" fmla="*/ 7228 h 9400"/>
              <a:gd name="T84" fmla="*/ 3304 w 5692"/>
              <a:gd name="T85" fmla="+- 0 7588 2481"/>
              <a:gd name="T86" fmla="*/ 7588 h 9400"/>
              <a:gd name="T87" fmla="*/ 4135 w 5692"/>
              <a:gd name="T88" fmla="+- 0 10964 2481"/>
              <a:gd name="T89" fmla="*/ 10964 h 9400"/>
              <a:gd name="T90" fmla="*/ 2932 w 5692"/>
              <a:gd name="T91" fmla="+- 0 10829 2481"/>
              <a:gd name="T92" fmla="*/ 10829 h 9400"/>
              <a:gd name="T93" fmla="*/ 197 w 5692"/>
              <a:gd name="T94" fmla="+- 0 10109 2481"/>
              <a:gd name="T95" fmla="*/ 10109 h 9400"/>
              <a:gd name="T96" fmla="*/ 2434 w 5692"/>
              <a:gd name="T97" fmla="+- 0 10908 2481"/>
              <a:gd name="T98" fmla="*/ 10908 h 9400"/>
              <a:gd name="T99" fmla="*/ 5692 w 5692"/>
              <a:gd name="T100" fmla="+- 0 11174 2481"/>
              <a:gd name="T101" fmla="*/ 11174 h 9400"/>
              <a:gd name="T102" fmla="*/ 3026 w 5692"/>
              <a:gd name="T103" fmla="+- 0 10402 2481"/>
              <a:gd name="T104" fmla="*/ 10402 h 9400"/>
              <a:gd name="T105" fmla="*/ 1332 w 5692"/>
              <a:gd name="T106" fmla="+- 0 9841 2481"/>
              <a:gd name="T107" fmla="*/ 9841 h 9400"/>
              <a:gd name="T108" fmla="*/ 2381 w 5692"/>
              <a:gd name="T109" fmla="+- 0 10419 2481"/>
              <a:gd name="T110" fmla="*/ 10419 h 9400"/>
              <a:gd name="T111" fmla="*/ 3336 w 5692"/>
              <a:gd name="T112" fmla="+- 0 10584 2481"/>
              <a:gd name="T113" fmla="*/ 10584 h 9400"/>
              <a:gd name="T114" fmla="*/ 3508 w 5692"/>
              <a:gd name="T115" fmla="+- 0 9636 2481"/>
              <a:gd name="T116" fmla="*/ 9636 h 9400"/>
              <a:gd name="T117" fmla="*/ 2424 w 5692"/>
              <a:gd name="T118" fmla="+- 0 9315 2481"/>
              <a:gd name="T119" fmla="*/ 9315 h 9400"/>
              <a:gd name="T120" fmla="*/ 813 w 5692"/>
              <a:gd name="T121" fmla="+- 0 8638 2481"/>
              <a:gd name="T122" fmla="*/ 8638 h 9400"/>
              <a:gd name="T123" fmla="*/ 2679 w 5692"/>
              <a:gd name="T124" fmla="+- 0 9596 2481"/>
              <a:gd name="T125" fmla="*/ 9596 h 9400"/>
              <a:gd name="T126" fmla="*/ 3708 w 5692"/>
              <a:gd name="T127" fmla="+- 0 9800 2481"/>
              <a:gd name="T128" fmla="*/ 9800 h 9400"/>
              <a:gd name="T129" fmla="*/ 3290 w 5692"/>
              <a:gd name="T130" fmla="+- 0 9163 2481"/>
              <a:gd name="T131" fmla="*/ 9163 h 9400"/>
              <a:gd name="T132" fmla="*/ 2315 w 5692"/>
              <a:gd name="T133" fmla="+- 0 8819 2481"/>
              <a:gd name="T134" fmla="*/ 8819 h 9400"/>
              <a:gd name="T135" fmla="*/ 0 w 5692"/>
              <a:gd name="T136" fmla="+- 0 7452 2481"/>
              <a:gd name="T137" fmla="*/ 7452 h 9400"/>
              <a:gd name="T138" fmla="*/ 2630 w 5692"/>
              <a:gd name="T139" fmla="+- 0 9148 2481"/>
              <a:gd name="T140" fmla="*/ 9148 h 9400"/>
              <a:gd name="T141" fmla="*/ 3898 w 5692"/>
              <a:gd name="T142" fmla="+- 0 9383 2481"/>
              <a:gd name="T143" fmla="*/ 9383 h 9400"/>
              <a:gd name="T144" fmla="*/ 3510 w 5692"/>
              <a:gd name="T145" fmla="+- 0 7125 2481"/>
              <a:gd name="T146" fmla="*/ 7125 h 9400"/>
              <a:gd name="T147" fmla="*/ 2449 w 5692"/>
              <a:gd name="T148" fmla="+- 0 6629 2481"/>
              <a:gd name="T149" fmla="*/ 6629 h 9400"/>
              <a:gd name="T150" fmla="*/ 1872 w 5692"/>
              <a:gd name="T151" fmla="+- 0 5967 2481"/>
              <a:gd name="T152" fmla="*/ 5967 h 9400"/>
              <a:gd name="T153" fmla="*/ 2377 w 5692"/>
              <a:gd name="T154" fmla="+- 0 6779 2481"/>
              <a:gd name="T155" fmla="*/ 6779 h 9400"/>
              <a:gd name="T156" fmla="*/ 3288 w 5692"/>
              <a:gd name="T157" fmla="+- 0 7163 2481"/>
              <a:gd name="T158" fmla="*/ 7163 h 9400"/>
              <a:gd name="T159" fmla="*/ 5061 w 5692"/>
              <a:gd name="T160" fmla="+- 0 7051 2481"/>
              <a:gd name="T161" fmla="*/ 7051 h 9400"/>
              <a:gd name="T162" fmla="*/ 2849 w 5692"/>
              <a:gd name="T163" fmla="+- 0 6464 2481"/>
              <a:gd name="T164" fmla="*/ 6464 h 9400"/>
              <a:gd name="T165" fmla="*/ 2191 w 5692"/>
              <a:gd name="T166" fmla="+- 0 5941 2481"/>
              <a:gd name="T167" fmla="*/ 5941 h 9400"/>
              <a:gd name="T168" fmla="*/ 2028 w 5692"/>
              <a:gd name="T169" fmla="+- 0 6009 2481"/>
              <a:gd name="T170" fmla="*/ 6009 h 9400"/>
              <a:gd name="T171" fmla="*/ 2721 w 5692"/>
              <a:gd name="T172" fmla="+- 0 6574 2481"/>
              <a:gd name="T173" fmla="*/ 6574 h 9400"/>
              <a:gd name="T174" fmla="*/ 4593 w 5692"/>
              <a:gd name="T175" fmla="+- 0 7051 2481"/>
              <a:gd name="T176" fmla="*/ 7051 h 940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5692" h="9400">
                <a:moveTo>
                  <a:pt x="5691" y="9312"/>
                </a:moveTo>
                <a:lnTo>
                  <a:pt x="3808" y="9236"/>
                </a:lnTo>
                <a:lnTo>
                  <a:pt x="2793" y="9196"/>
                </a:lnTo>
                <a:lnTo>
                  <a:pt x="2301" y="9179"/>
                </a:lnTo>
                <a:lnTo>
                  <a:pt x="1983" y="9171"/>
                </a:lnTo>
                <a:lnTo>
                  <a:pt x="1478" y="9156"/>
                </a:lnTo>
                <a:lnTo>
                  <a:pt x="818" y="9134"/>
                </a:lnTo>
                <a:lnTo>
                  <a:pt x="0" y="9104"/>
                </a:lnTo>
                <a:lnTo>
                  <a:pt x="0" y="9400"/>
                </a:lnTo>
                <a:lnTo>
                  <a:pt x="5691" y="9400"/>
                </a:lnTo>
                <a:lnTo>
                  <a:pt x="5691" y="9312"/>
                </a:lnTo>
                <a:close/>
                <a:moveTo>
                  <a:pt x="5691" y="8990"/>
                </a:moveTo>
                <a:lnTo>
                  <a:pt x="4200" y="8888"/>
                </a:lnTo>
                <a:lnTo>
                  <a:pt x="3983" y="8874"/>
                </a:lnTo>
                <a:lnTo>
                  <a:pt x="3874" y="8868"/>
                </a:lnTo>
                <a:lnTo>
                  <a:pt x="3766" y="8861"/>
                </a:lnTo>
                <a:lnTo>
                  <a:pt x="3590" y="8847"/>
                </a:lnTo>
                <a:lnTo>
                  <a:pt x="3441" y="8834"/>
                </a:lnTo>
                <a:lnTo>
                  <a:pt x="3273" y="8818"/>
                </a:lnTo>
                <a:lnTo>
                  <a:pt x="3089" y="8800"/>
                </a:lnTo>
                <a:lnTo>
                  <a:pt x="2894" y="8779"/>
                </a:lnTo>
                <a:lnTo>
                  <a:pt x="2793" y="8768"/>
                </a:lnTo>
                <a:lnTo>
                  <a:pt x="2691" y="8756"/>
                </a:lnTo>
                <a:lnTo>
                  <a:pt x="2588" y="8744"/>
                </a:lnTo>
                <a:lnTo>
                  <a:pt x="2485" y="8731"/>
                </a:lnTo>
                <a:lnTo>
                  <a:pt x="2382" y="8717"/>
                </a:lnTo>
                <a:lnTo>
                  <a:pt x="2280" y="8703"/>
                </a:lnTo>
                <a:lnTo>
                  <a:pt x="2179" y="8689"/>
                </a:lnTo>
                <a:lnTo>
                  <a:pt x="2080" y="8673"/>
                </a:lnTo>
                <a:lnTo>
                  <a:pt x="1983" y="8658"/>
                </a:lnTo>
                <a:lnTo>
                  <a:pt x="1243" y="8534"/>
                </a:lnTo>
                <a:lnTo>
                  <a:pt x="610" y="8427"/>
                </a:lnTo>
                <a:lnTo>
                  <a:pt x="0" y="8323"/>
                </a:lnTo>
                <a:lnTo>
                  <a:pt x="0" y="8625"/>
                </a:lnTo>
                <a:lnTo>
                  <a:pt x="611" y="8702"/>
                </a:lnTo>
                <a:lnTo>
                  <a:pt x="1021" y="8752"/>
                </a:lnTo>
                <a:lnTo>
                  <a:pt x="1415" y="8795"/>
                </a:lnTo>
                <a:lnTo>
                  <a:pt x="2033" y="8860"/>
                </a:lnTo>
                <a:lnTo>
                  <a:pt x="2151" y="8871"/>
                </a:lnTo>
                <a:lnTo>
                  <a:pt x="2281" y="8882"/>
                </a:lnTo>
                <a:lnTo>
                  <a:pt x="2496" y="8899"/>
                </a:lnTo>
                <a:lnTo>
                  <a:pt x="2731" y="8915"/>
                </a:lnTo>
                <a:lnTo>
                  <a:pt x="3069" y="8937"/>
                </a:lnTo>
                <a:lnTo>
                  <a:pt x="3613" y="8969"/>
                </a:lnTo>
                <a:lnTo>
                  <a:pt x="3893" y="8985"/>
                </a:lnTo>
                <a:lnTo>
                  <a:pt x="4477" y="9017"/>
                </a:lnTo>
                <a:lnTo>
                  <a:pt x="5691" y="9081"/>
                </a:lnTo>
                <a:lnTo>
                  <a:pt x="5691" y="8990"/>
                </a:lnTo>
                <a:close/>
                <a:moveTo>
                  <a:pt x="5691" y="7823"/>
                </a:moveTo>
                <a:lnTo>
                  <a:pt x="5134" y="7764"/>
                </a:lnTo>
                <a:lnTo>
                  <a:pt x="4761" y="7723"/>
                </a:lnTo>
                <a:lnTo>
                  <a:pt x="4403" y="7682"/>
                </a:lnTo>
                <a:lnTo>
                  <a:pt x="3893" y="7621"/>
                </a:lnTo>
                <a:lnTo>
                  <a:pt x="3789" y="7609"/>
                </a:lnTo>
                <a:lnTo>
                  <a:pt x="3690" y="7596"/>
                </a:lnTo>
                <a:lnTo>
                  <a:pt x="3594" y="7582"/>
                </a:lnTo>
                <a:lnTo>
                  <a:pt x="3501" y="7569"/>
                </a:lnTo>
                <a:lnTo>
                  <a:pt x="3411" y="7554"/>
                </a:lnTo>
                <a:lnTo>
                  <a:pt x="3324" y="7540"/>
                </a:lnTo>
                <a:lnTo>
                  <a:pt x="3240" y="7524"/>
                </a:lnTo>
                <a:lnTo>
                  <a:pt x="3158" y="7509"/>
                </a:lnTo>
                <a:lnTo>
                  <a:pt x="3079" y="7492"/>
                </a:lnTo>
                <a:lnTo>
                  <a:pt x="3002" y="7475"/>
                </a:lnTo>
                <a:lnTo>
                  <a:pt x="2926" y="7457"/>
                </a:lnTo>
                <a:lnTo>
                  <a:pt x="2853" y="7438"/>
                </a:lnTo>
                <a:lnTo>
                  <a:pt x="2781" y="7418"/>
                </a:lnTo>
                <a:lnTo>
                  <a:pt x="2710" y="7398"/>
                </a:lnTo>
                <a:lnTo>
                  <a:pt x="2641" y="7377"/>
                </a:lnTo>
                <a:lnTo>
                  <a:pt x="2573" y="7354"/>
                </a:lnTo>
                <a:lnTo>
                  <a:pt x="2506" y="7331"/>
                </a:lnTo>
                <a:lnTo>
                  <a:pt x="2439" y="7307"/>
                </a:lnTo>
                <a:lnTo>
                  <a:pt x="2373" y="7281"/>
                </a:lnTo>
                <a:lnTo>
                  <a:pt x="2307" y="7255"/>
                </a:lnTo>
                <a:lnTo>
                  <a:pt x="2242" y="7227"/>
                </a:lnTo>
                <a:lnTo>
                  <a:pt x="2176" y="7198"/>
                </a:lnTo>
                <a:lnTo>
                  <a:pt x="2111" y="7168"/>
                </a:lnTo>
                <a:lnTo>
                  <a:pt x="2045" y="7136"/>
                </a:lnTo>
                <a:lnTo>
                  <a:pt x="1978" y="7103"/>
                </a:lnTo>
                <a:lnTo>
                  <a:pt x="1458" y="6832"/>
                </a:lnTo>
                <a:lnTo>
                  <a:pt x="801" y="6482"/>
                </a:lnTo>
                <a:lnTo>
                  <a:pt x="239" y="6178"/>
                </a:lnTo>
                <a:lnTo>
                  <a:pt x="0" y="6048"/>
                </a:lnTo>
                <a:lnTo>
                  <a:pt x="0" y="6401"/>
                </a:lnTo>
                <a:lnTo>
                  <a:pt x="809" y="6778"/>
                </a:lnTo>
                <a:lnTo>
                  <a:pt x="1285" y="6998"/>
                </a:lnTo>
                <a:lnTo>
                  <a:pt x="1613" y="7147"/>
                </a:lnTo>
                <a:lnTo>
                  <a:pt x="1978" y="7310"/>
                </a:lnTo>
                <a:lnTo>
                  <a:pt x="2056" y="7344"/>
                </a:lnTo>
                <a:lnTo>
                  <a:pt x="2132" y="7376"/>
                </a:lnTo>
                <a:lnTo>
                  <a:pt x="2205" y="7405"/>
                </a:lnTo>
                <a:lnTo>
                  <a:pt x="2275" y="7433"/>
                </a:lnTo>
                <a:lnTo>
                  <a:pt x="2344" y="7458"/>
                </a:lnTo>
                <a:lnTo>
                  <a:pt x="2412" y="7482"/>
                </a:lnTo>
                <a:lnTo>
                  <a:pt x="2478" y="7504"/>
                </a:lnTo>
                <a:lnTo>
                  <a:pt x="2544" y="7524"/>
                </a:lnTo>
                <a:lnTo>
                  <a:pt x="2609" y="7543"/>
                </a:lnTo>
                <a:lnTo>
                  <a:pt x="2674" y="7561"/>
                </a:lnTo>
                <a:lnTo>
                  <a:pt x="2740" y="7577"/>
                </a:lnTo>
                <a:lnTo>
                  <a:pt x="2806" y="7592"/>
                </a:lnTo>
                <a:lnTo>
                  <a:pt x="2873" y="7606"/>
                </a:lnTo>
                <a:lnTo>
                  <a:pt x="2942" y="7619"/>
                </a:lnTo>
                <a:lnTo>
                  <a:pt x="3012" y="7631"/>
                </a:lnTo>
                <a:lnTo>
                  <a:pt x="3085" y="7642"/>
                </a:lnTo>
                <a:lnTo>
                  <a:pt x="3160" y="7653"/>
                </a:lnTo>
                <a:lnTo>
                  <a:pt x="3238" y="7663"/>
                </a:lnTo>
                <a:lnTo>
                  <a:pt x="3319" y="7673"/>
                </a:lnTo>
                <a:lnTo>
                  <a:pt x="3404" y="7683"/>
                </a:lnTo>
                <a:lnTo>
                  <a:pt x="3492" y="7693"/>
                </a:lnTo>
                <a:lnTo>
                  <a:pt x="3682" y="7712"/>
                </a:lnTo>
                <a:lnTo>
                  <a:pt x="4566" y="7798"/>
                </a:lnTo>
                <a:lnTo>
                  <a:pt x="5140" y="7856"/>
                </a:lnTo>
                <a:lnTo>
                  <a:pt x="5541" y="7897"/>
                </a:lnTo>
                <a:lnTo>
                  <a:pt x="5691" y="7913"/>
                </a:lnTo>
                <a:lnTo>
                  <a:pt x="5691" y="7823"/>
                </a:lnTo>
                <a:close/>
                <a:moveTo>
                  <a:pt x="5691" y="6655"/>
                </a:moveTo>
                <a:lnTo>
                  <a:pt x="5242" y="6586"/>
                </a:lnTo>
                <a:lnTo>
                  <a:pt x="4905" y="6531"/>
                </a:lnTo>
                <a:lnTo>
                  <a:pt x="4511" y="6463"/>
                </a:lnTo>
                <a:lnTo>
                  <a:pt x="3893" y="6354"/>
                </a:lnTo>
                <a:lnTo>
                  <a:pt x="3774" y="6332"/>
                </a:lnTo>
                <a:lnTo>
                  <a:pt x="3662" y="6311"/>
                </a:lnTo>
                <a:lnTo>
                  <a:pt x="3554" y="6291"/>
                </a:lnTo>
                <a:lnTo>
                  <a:pt x="3452" y="6270"/>
                </a:lnTo>
                <a:lnTo>
                  <a:pt x="3355" y="6250"/>
                </a:lnTo>
                <a:lnTo>
                  <a:pt x="3262" y="6229"/>
                </a:lnTo>
                <a:lnTo>
                  <a:pt x="3174" y="6208"/>
                </a:lnTo>
                <a:lnTo>
                  <a:pt x="3090" y="6187"/>
                </a:lnTo>
                <a:lnTo>
                  <a:pt x="3009" y="6165"/>
                </a:lnTo>
                <a:lnTo>
                  <a:pt x="2932" y="6143"/>
                </a:lnTo>
                <a:lnTo>
                  <a:pt x="2859" y="6120"/>
                </a:lnTo>
                <a:lnTo>
                  <a:pt x="2788" y="6096"/>
                </a:lnTo>
                <a:lnTo>
                  <a:pt x="2721" y="6071"/>
                </a:lnTo>
                <a:lnTo>
                  <a:pt x="2655" y="6045"/>
                </a:lnTo>
                <a:lnTo>
                  <a:pt x="2593" y="6018"/>
                </a:lnTo>
                <a:lnTo>
                  <a:pt x="2532" y="5990"/>
                </a:lnTo>
                <a:lnTo>
                  <a:pt x="2473" y="5960"/>
                </a:lnTo>
                <a:lnTo>
                  <a:pt x="2415" y="5929"/>
                </a:lnTo>
                <a:lnTo>
                  <a:pt x="2359" y="5896"/>
                </a:lnTo>
                <a:lnTo>
                  <a:pt x="2303" y="5861"/>
                </a:lnTo>
                <a:lnTo>
                  <a:pt x="2249" y="5825"/>
                </a:lnTo>
                <a:lnTo>
                  <a:pt x="2195" y="5786"/>
                </a:lnTo>
                <a:lnTo>
                  <a:pt x="2141" y="5745"/>
                </a:lnTo>
                <a:lnTo>
                  <a:pt x="2087" y="5702"/>
                </a:lnTo>
                <a:lnTo>
                  <a:pt x="2033" y="5657"/>
                </a:lnTo>
                <a:lnTo>
                  <a:pt x="1978" y="5609"/>
                </a:lnTo>
                <a:lnTo>
                  <a:pt x="1450" y="5130"/>
                </a:lnTo>
                <a:lnTo>
                  <a:pt x="795" y="4526"/>
                </a:lnTo>
                <a:lnTo>
                  <a:pt x="236" y="4010"/>
                </a:lnTo>
                <a:lnTo>
                  <a:pt x="0" y="3791"/>
                </a:lnTo>
                <a:lnTo>
                  <a:pt x="0" y="4234"/>
                </a:lnTo>
                <a:lnTo>
                  <a:pt x="812" y="4902"/>
                </a:lnTo>
                <a:lnTo>
                  <a:pt x="1289" y="5294"/>
                </a:lnTo>
                <a:lnTo>
                  <a:pt x="1615" y="5561"/>
                </a:lnTo>
                <a:lnTo>
                  <a:pt x="1978" y="5855"/>
                </a:lnTo>
                <a:lnTo>
                  <a:pt x="2037" y="5902"/>
                </a:lnTo>
                <a:lnTo>
                  <a:pt x="2097" y="5945"/>
                </a:lnTo>
                <a:lnTo>
                  <a:pt x="2157" y="5985"/>
                </a:lnTo>
                <a:lnTo>
                  <a:pt x="2217" y="6023"/>
                </a:lnTo>
                <a:lnTo>
                  <a:pt x="2278" y="6058"/>
                </a:lnTo>
                <a:lnTo>
                  <a:pt x="2341" y="6090"/>
                </a:lnTo>
                <a:lnTo>
                  <a:pt x="2403" y="6120"/>
                </a:lnTo>
                <a:lnTo>
                  <a:pt x="2467" y="6148"/>
                </a:lnTo>
                <a:lnTo>
                  <a:pt x="2532" y="6174"/>
                </a:lnTo>
                <a:lnTo>
                  <a:pt x="2598" y="6199"/>
                </a:lnTo>
                <a:lnTo>
                  <a:pt x="2665" y="6221"/>
                </a:lnTo>
                <a:lnTo>
                  <a:pt x="2734" y="6242"/>
                </a:lnTo>
                <a:lnTo>
                  <a:pt x="2804" y="6262"/>
                </a:lnTo>
                <a:lnTo>
                  <a:pt x="2876" y="6280"/>
                </a:lnTo>
                <a:lnTo>
                  <a:pt x="2949" y="6297"/>
                </a:lnTo>
                <a:lnTo>
                  <a:pt x="3024" y="6314"/>
                </a:lnTo>
                <a:lnTo>
                  <a:pt x="3100" y="6329"/>
                </a:lnTo>
                <a:lnTo>
                  <a:pt x="3179" y="6344"/>
                </a:lnTo>
                <a:lnTo>
                  <a:pt x="3260" y="6359"/>
                </a:lnTo>
                <a:lnTo>
                  <a:pt x="3342" y="6373"/>
                </a:lnTo>
                <a:lnTo>
                  <a:pt x="3514" y="6401"/>
                </a:lnTo>
                <a:lnTo>
                  <a:pt x="3887" y="6459"/>
                </a:lnTo>
                <a:lnTo>
                  <a:pt x="4530" y="6562"/>
                </a:lnTo>
                <a:lnTo>
                  <a:pt x="5110" y="6656"/>
                </a:lnTo>
                <a:lnTo>
                  <a:pt x="5691" y="6751"/>
                </a:lnTo>
                <a:lnTo>
                  <a:pt x="5691" y="6655"/>
                </a:lnTo>
                <a:close/>
                <a:moveTo>
                  <a:pt x="5691" y="6263"/>
                </a:moveTo>
                <a:lnTo>
                  <a:pt x="5097" y="6166"/>
                </a:lnTo>
                <a:lnTo>
                  <a:pt x="4711" y="6101"/>
                </a:lnTo>
                <a:lnTo>
                  <a:pt x="4364" y="6041"/>
                </a:lnTo>
                <a:lnTo>
                  <a:pt x="3887" y="5956"/>
                </a:lnTo>
                <a:lnTo>
                  <a:pt x="3796" y="5939"/>
                </a:lnTo>
                <a:lnTo>
                  <a:pt x="3706" y="5922"/>
                </a:lnTo>
                <a:lnTo>
                  <a:pt x="3617" y="5905"/>
                </a:lnTo>
                <a:lnTo>
                  <a:pt x="3531" y="5887"/>
                </a:lnTo>
                <a:lnTo>
                  <a:pt x="3446" y="5868"/>
                </a:lnTo>
                <a:lnTo>
                  <a:pt x="3364" y="5849"/>
                </a:lnTo>
                <a:lnTo>
                  <a:pt x="3283" y="5829"/>
                </a:lnTo>
                <a:lnTo>
                  <a:pt x="3203" y="5808"/>
                </a:lnTo>
                <a:lnTo>
                  <a:pt x="3126" y="5786"/>
                </a:lnTo>
                <a:lnTo>
                  <a:pt x="3050" y="5763"/>
                </a:lnTo>
                <a:lnTo>
                  <a:pt x="2975" y="5739"/>
                </a:lnTo>
                <a:lnTo>
                  <a:pt x="2902" y="5714"/>
                </a:lnTo>
                <a:lnTo>
                  <a:pt x="2831" y="5687"/>
                </a:lnTo>
                <a:lnTo>
                  <a:pt x="2761" y="5660"/>
                </a:lnTo>
                <a:lnTo>
                  <a:pt x="2693" y="5630"/>
                </a:lnTo>
                <a:lnTo>
                  <a:pt x="2626" y="5600"/>
                </a:lnTo>
                <a:lnTo>
                  <a:pt x="2561" y="5567"/>
                </a:lnTo>
                <a:lnTo>
                  <a:pt x="2497" y="5533"/>
                </a:lnTo>
                <a:lnTo>
                  <a:pt x="2434" y="5497"/>
                </a:lnTo>
                <a:lnTo>
                  <a:pt x="2373" y="5459"/>
                </a:lnTo>
                <a:lnTo>
                  <a:pt x="2313" y="5420"/>
                </a:lnTo>
                <a:lnTo>
                  <a:pt x="2254" y="5378"/>
                </a:lnTo>
                <a:lnTo>
                  <a:pt x="2196" y="5334"/>
                </a:lnTo>
                <a:lnTo>
                  <a:pt x="2140" y="5288"/>
                </a:lnTo>
                <a:lnTo>
                  <a:pt x="2085" y="5240"/>
                </a:lnTo>
                <a:lnTo>
                  <a:pt x="2031" y="5189"/>
                </a:lnTo>
                <a:lnTo>
                  <a:pt x="1978" y="5136"/>
                </a:lnTo>
                <a:lnTo>
                  <a:pt x="1482" y="4618"/>
                </a:lnTo>
                <a:lnTo>
                  <a:pt x="0" y="3066"/>
                </a:lnTo>
                <a:lnTo>
                  <a:pt x="0" y="3539"/>
                </a:lnTo>
                <a:lnTo>
                  <a:pt x="898" y="4381"/>
                </a:lnTo>
                <a:lnTo>
                  <a:pt x="1402" y="4854"/>
                </a:lnTo>
                <a:lnTo>
                  <a:pt x="1699" y="5130"/>
                </a:lnTo>
                <a:lnTo>
                  <a:pt x="1973" y="5382"/>
                </a:lnTo>
                <a:lnTo>
                  <a:pt x="2029" y="5432"/>
                </a:lnTo>
                <a:lnTo>
                  <a:pt x="2086" y="5479"/>
                </a:lnTo>
                <a:lnTo>
                  <a:pt x="2145" y="5522"/>
                </a:lnTo>
                <a:lnTo>
                  <a:pt x="2204" y="5563"/>
                </a:lnTo>
                <a:lnTo>
                  <a:pt x="2264" y="5602"/>
                </a:lnTo>
                <a:lnTo>
                  <a:pt x="2326" y="5637"/>
                </a:lnTo>
                <a:lnTo>
                  <a:pt x="2389" y="5671"/>
                </a:lnTo>
                <a:lnTo>
                  <a:pt x="2453" y="5702"/>
                </a:lnTo>
                <a:lnTo>
                  <a:pt x="2519" y="5731"/>
                </a:lnTo>
                <a:lnTo>
                  <a:pt x="2586" y="5758"/>
                </a:lnTo>
                <a:lnTo>
                  <a:pt x="2654" y="5784"/>
                </a:lnTo>
                <a:lnTo>
                  <a:pt x="2724" y="5807"/>
                </a:lnTo>
                <a:lnTo>
                  <a:pt x="2795" y="5830"/>
                </a:lnTo>
                <a:lnTo>
                  <a:pt x="2868" y="5851"/>
                </a:lnTo>
                <a:lnTo>
                  <a:pt x="2943" y="5870"/>
                </a:lnTo>
                <a:lnTo>
                  <a:pt x="3019" y="5889"/>
                </a:lnTo>
                <a:lnTo>
                  <a:pt x="3098" y="5907"/>
                </a:lnTo>
                <a:lnTo>
                  <a:pt x="3177" y="5924"/>
                </a:lnTo>
                <a:lnTo>
                  <a:pt x="3259" y="5941"/>
                </a:lnTo>
                <a:lnTo>
                  <a:pt x="3343" y="5957"/>
                </a:lnTo>
                <a:lnTo>
                  <a:pt x="3429" y="5972"/>
                </a:lnTo>
                <a:lnTo>
                  <a:pt x="3606" y="6004"/>
                </a:lnTo>
                <a:lnTo>
                  <a:pt x="3887" y="6052"/>
                </a:lnTo>
                <a:lnTo>
                  <a:pt x="4532" y="6161"/>
                </a:lnTo>
                <a:lnTo>
                  <a:pt x="5112" y="6258"/>
                </a:lnTo>
                <a:lnTo>
                  <a:pt x="5691" y="6354"/>
                </a:lnTo>
                <a:lnTo>
                  <a:pt x="5691" y="6263"/>
                </a:lnTo>
                <a:close/>
                <a:moveTo>
                  <a:pt x="5691" y="5886"/>
                </a:moveTo>
                <a:lnTo>
                  <a:pt x="4916" y="5748"/>
                </a:lnTo>
                <a:lnTo>
                  <a:pt x="4470" y="5668"/>
                </a:lnTo>
                <a:lnTo>
                  <a:pt x="4185" y="5615"/>
                </a:lnTo>
                <a:lnTo>
                  <a:pt x="3893" y="5559"/>
                </a:lnTo>
                <a:lnTo>
                  <a:pt x="3770" y="5534"/>
                </a:lnTo>
                <a:lnTo>
                  <a:pt x="3654" y="5510"/>
                </a:lnTo>
                <a:lnTo>
                  <a:pt x="3545" y="5486"/>
                </a:lnTo>
                <a:lnTo>
                  <a:pt x="3442" y="5462"/>
                </a:lnTo>
                <a:lnTo>
                  <a:pt x="3345" y="5438"/>
                </a:lnTo>
                <a:lnTo>
                  <a:pt x="3254" y="5414"/>
                </a:lnTo>
                <a:lnTo>
                  <a:pt x="3167" y="5389"/>
                </a:lnTo>
                <a:lnTo>
                  <a:pt x="3086" y="5364"/>
                </a:lnTo>
                <a:lnTo>
                  <a:pt x="3009" y="5338"/>
                </a:lnTo>
                <a:lnTo>
                  <a:pt x="2936" y="5312"/>
                </a:lnTo>
                <a:lnTo>
                  <a:pt x="2867" y="5284"/>
                </a:lnTo>
                <a:lnTo>
                  <a:pt x="2802" y="5256"/>
                </a:lnTo>
                <a:lnTo>
                  <a:pt x="2740" y="5227"/>
                </a:lnTo>
                <a:lnTo>
                  <a:pt x="2681" y="5197"/>
                </a:lnTo>
                <a:lnTo>
                  <a:pt x="2624" y="5166"/>
                </a:lnTo>
                <a:lnTo>
                  <a:pt x="2570" y="5133"/>
                </a:lnTo>
                <a:lnTo>
                  <a:pt x="2518" y="5099"/>
                </a:lnTo>
                <a:lnTo>
                  <a:pt x="2467" y="5063"/>
                </a:lnTo>
                <a:lnTo>
                  <a:pt x="2418" y="5026"/>
                </a:lnTo>
                <a:lnTo>
                  <a:pt x="2370" y="4987"/>
                </a:lnTo>
                <a:lnTo>
                  <a:pt x="2322" y="4946"/>
                </a:lnTo>
                <a:lnTo>
                  <a:pt x="2274" y="4903"/>
                </a:lnTo>
                <a:lnTo>
                  <a:pt x="2227" y="4858"/>
                </a:lnTo>
                <a:lnTo>
                  <a:pt x="2179" y="4810"/>
                </a:lnTo>
                <a:lnTo>
                  <a:pt x="2131" y="4761"/>
                </a:lnTo>
                <a:lnTo>
                  <a:pt x="2081" y="4709"/>
                </a:lnTo>
                <a:lnTo>
                  <a:pt x="2030" y="4655"/>
                </a:lnTo>
                <a:lnTo>
                  <a:pt x="1951" y="4567"/>
                </a:lnTo>
                <a:lnTo>
                  <a:pt x="1881" y="4489"/>
                </a:lnTo>
                <a:lnTo>
                  <a:pt x="1745" y="4333"/>
                </a:lnTo>
                <a:lnTo>
                  <a:pt x="1452" y="3993"/>
                </a:lnTo>
                <a:lnTo>
                  <a:pt x="0" y="2289"/>
                </a:lnTo>
                <a:lnTo>
                  <a:pt x="0" y="2791"/>
                </a:lnTo>
                <a:lnTo>
                  <a:pt x="666" y="3498"/>
                </a:lnTo>
                <a:lnTo>
                  <a:pt x="1102" y="3957"/>
                </a:lnTo>
                <a:lnTo>
                  <a:pt x="1393" y="4261"/>
                </a:lnTo>
                <a:lnTo>
                  <a:pt x="1597" y="4473"/>
                </a:lnTo>
                <a:lnTo>
                  <a:pt x="1779" y="4660"/>
                </a:lnTo>
                <a:lnTo>
                  <a:pt x="1884" y="4766"/>
                </a:lnTo>
                <a:lnTo>
                  <a:pt x="1973" y="4854"/>
                </a:lnTo>
                <a:lnTo>
                  <a:pt x="2043" y="4920"/>
                </a:lnTo>
                <a:lnTo>
                  <a:pt x="2112" y="4982"/>
                </a:lnTo>
                <a:lnTo>
                  <a:pt x="2182" y="5040"/>
                </a:lnTo>
                <a:lnTo>
                  <a:pt x="2251" y="5093"/>
                </a:lnTo>
                <a:lnTo>
                  <a:pt x="2320" y="5143"/>
                </a:lnTo>
                <a:lnTo>
                  <a:pt x="2389" y="5188"/>
                </a:lnTo>
                <a:lnTo>
                  <a:pt x="2458" y="5231"/>
                </a:lnTo>
                <a:lnTo>
                  <a:pt x="2527" y="5269"/>
                </a:lnTo>
                <a:lnTo>
                  <a:pt x="2595" y="5305"/>
                </a:lnTo>
                <a:lnTo>
                  <a:pt x="2664" y="5338"/>
                </a:lnTo>
                <a:lnTo>
                  <a:pt x="2734" y="5368"/>
                </a:lnTo>
                <a:lnTo>
                  <a:pt x="2803" y="5396"/>
                </a:lnTo>
                <a:lnTo>
                  <a:pt x="2872" y="5422"/>
                </a:lnTo>
                <a:lnTo>
                  <a:pt x="2942" y="5445"/>
                </a:lnTo>
                <a:lnTo>
                  <a:pt x="3012" y="5466"/>
                </a:lnTo>
                <a:lnTo>
                  <a:pt x="3082" y="5486"/>
                </a:lnTo>
                <a:lnTo>
                  <a:pt x="3153" y="5504"/>
                </a:lnTo>
                <a:lnTo>
                  <a:pt x="3224" y="5521"/>
                </a:lnTo>
                <a:lnTo>
                  <a:pt x="3296" y="5536"/>
                </a:lnTo>
                <a:lnTo>
                  <a:pt x="3368" y="5551"/>
                </a:lnTo>
                <a:lnTo>
                  <a:pt x="3441" y="5565"/>
                </a:lnTo>
                <a:lnTo>
                  <a:pt x="3515" y="5578"/>
                </a:lnTo>
                <a:lnTo>
                  <a:pt x="3815" y="5630"/>
                </a:lnTo>
                <a:lnTo>
                  <a:pt x="3893" y="5644"/>
                </a:lnTo>
                <a:lnTo>
                  <a:pt x="4468" y="5748"/>
                </a:lnTo>
                <a:lnTo>
                  <a:pt x="5691" y="5971"/>
                </a:lnTo>
                <a:lnTo>
                  <a:pt x="5691" y="5886"/>
                </a:lnTo>
                <a:close/>
                <a:moveTo>
                  <a:pt x="5691" y="5483"/>
                </a:moveTo>
                <a:lnTo>
                  <a:pt x="5018" y="5357"/>
                </a:lnTo>
                <a:lnTo>
                  <a:pt x="4606" y="5280"/>
                </a:lnTo>
                <a:lnTo>
                  <a:pt x="4287" y="5218"/>
                </a:lnTo>
                <a:lnTo>
                  <a:pt x="3893" y="5141"/>
                </a:lnTo>
                <a:lnTo>
                  <a:pt x="3774" y="5117"/>
                </a:lnTo>
                <a:lnTo>
                  <a:pt x="3660" y="5091"/>
                </a:lnTo>
                <a:lnTo>
                  <a:pt x="3552" y="5065"/>
                </a:lnTo>
                <a:lnTo>
                  <a:pt x="3448" y="5038"/>
                </a:lnTo>
                <a:lnTo>
                  <a:pt x="3348" y="5010"/>
                </a:lnTo>
                <a:lnTo>
                  <a:pt x="3253" y="4981"/>
                </a:lnTo>
                <a:lnTo>
                  <a:pt x="3162" y="4950"/>
                </a:lnTo>
                <a:lnTo>
                  <a:pt x="3076" y="4919"/>
                </a:lnTo>
                <a:lnTo>
                  <a:pt x="2993" y="4887"/>
                </a:lnTo>
                <a:lnTo>
                  <a:pt x="2914" y="4855"/>
                </a:lnTo>
                <a:lnTo>
                  <a:pt x="2839" y="4821"/>
                </a:lnTo>
                <a:lnTo>
                  <a:pt x="2767" y="4786"/>
                </a:lnTo>
                <a:lnTo>
                  <a:pt x="2698" y="4751"/>
                </a:lnTo>
                <a:lnTo>
                  <a:pt x="2633" y="4715"/>
                </a:lnTo>
                <a:lnTo>
                  <a:pt x="2571" y="4678"/>
                </a:lnTo>
                <a:lnTo>
                  <a:pt x="2512" y="4640"/>
                </a:lnTo>
                <a:lnTo>
                  <a:pt x="2455" y="4601"/>
                </a:lnTo>
                <a:lnTo>
                  <a:pt x="2401" y="4562"/>
                </a:lnTo>
                <a:lnTo>
                  <a:pt x="2350" y="4522"/>
                </a:lnTo>
                <a:lnTo>
                  <a:pt x="2301" y="4481"/>
                </a:lnTo>
                <a:lnTo>
                  <a:pt x="2254" y="4439"/>
                </a:lnTo>
                <a:lnTo>
                  <a:pt x="2209" y="4397"/>
                </a:lnTo>
                <a:lnTo>
                  <a:pt x="2166" y="4354"/>
                </a:lnTo>
                <a:lnTo>
                  <a:pt x="2124" y="4310"/>
                </a:lnTo>
                <a:lnTo>
                  <a:pt x="2085" y="4266"/>
                </a:lnTo>
                <a:lnTo>
                  <a:pt x="2046" y="4221"/>
                </a:lnTo>
                <a:lnTo>
                  <a:pt x="2009" y="4176"/>
                </a:lnTo>
                <a:lnTo>
                  <a:pt x="1973" y="4130"/>
                </a:lnTo>
                <a:lnTo>
                  <a:pt x="0" y="1533"/>
                </a:lnTo>
                <a:lnTo>
                  <a:pt x="0" y="2077"/>
                </a:lnTo>
                <a:lnTo>
                  <a:pt x="1275" y="3585"/>
                </a:lnTo>
                <a:lnTo>
                  <a:pt x="1763" y="4158"/>
                </a:lnTo>
                <a:lnTo>
                  <a:pt x="1939" y="4362"/>
                </a:lnTo>
                <a:lnTo>
                  <a:pt x="1973" y="4401"/>
                </a:lnTo>
                <a:lnTo>
                  <a:pt x="2026" y="4459"/>
                </a:lnTo>
                <a:lnTo>
                  <a:pt x="2081" y="4515"/>
                </a:lnTo>
                <a:lnTo>
                  <a:pt x="2137" y="4567"/>
                </a:lnTo>
                <a:lnTo>
                  <a:pt x="2194" y="4616"/>
                </a:lnTo>
                <a:lnTo>
                  <a:pt x="2253" y="4662"/>
                </a:lnTo>
                <a:lnTo>
                  <a:pt x="2313" y="4706"/>
                </a:lnTo>
                <a:lnTo>
                  <a:pt x="2375" y="4747"/>
                </a:lnTo>
                <a:lnTo>
                  <a:pt x="2438" y="4786"/>
                </a:lnTo>
                <a:lnTo>
                  <a:pt x="2503" y="4822"/>
                </a:lnTo>
                <a:lnTo>
                  <a:pt x="2569" y="4856"/>
                </a:lnTo>
                <a:lnTo>
                  <a:pt x="2637" y="4889"/>
                </a:lnTo>
                <a:lnTo>
                  <a:pt x="2706" y="4919"/>
                </a:lnTo>
                <a:lnTo>
                  <a:pt x="2776" y="4947"/>
                </a:lnTo>
                <a:lnTo>
                  <a:pt x="2847" y="4974"/>
                </a:lnTo>
                <a:lnTo>
                  <a:pt x="2920" y="5000"/>
                </a:lnTo>
                <a:lnTo>
                  <a:pt x="2994" y="5023"/>
                </a:lnTo>
                <a:lnTo>
                  <a:pt x="3070" y="5046"/>
                </a:lnTo>
                <a:lnTo>
                  <a:pt x="3146" y="5067"/>
                </a:lnTo>
                <a:lnTo>
                  <a:pt x="3224" y="5088"/>
                </a:lnTo>
                <a:lnTo>
                  <a:pt x="3304" y="5107"/>
                </a:lnTo>
                <a:lnTo>
                  <a:pt x="3384" y="5126"/>
                </a:lnTo>
                <a:lnTo>
                  <a:pt x="3466" y="5143"/>
                </a:lnTo>
                <a:lnTo>
                  <a:pt x="3549" y="5161"/>
                </a:lnTo>
                <a:lnTo>
                  <a:pt x="3633" y="5177"/>
                </a:lnTo>
                <a:lnTo>
                  <a:pt x="3718" y="5194"/>
                </a:lnTo>
                <a:lnTo>
                  <a:pt x="4509" y="5341"/>
                </a:lnTo>
                <a:lnTo>
                  <a:pt x="5090" y="5450"/>
                </a:lnTo>
                <a:lnTo>
                  <a:pt x="5691" y="5564"/>
                </a:lnTo>
                <a:lnTo>
                  <a:pt x="5691" y="5483"/>
                </a:lnTo>
                <a:close/>
                <a:moveTo>
                  <a:pt x="5692" y="8608"/>
                </a:moveTo>
                <a:lnTo>
                  <a:pt x="4864" y="8540"/>
                </a:lnTo>
                <a:lnTo>
                  <a:pt x="4401" y="8503"/>
                </a:lnTo>
                <a:lnTo>
                  <a:pt x="4135" y="8483"/>
                </a:lnTo>
                <a:lnTo>
                  <a:pt x="3849" y="8463"/>
                </a:lnTo>
                <a:lnTo>
                  <a:pt x="3742" y="8454"/>
                </a:lnTo>
                <a:lnTo>
                  <a:pt x="3682" y="8449"/>
                </a:lnTo>
                <a:lnTo>
                  <a:pt x="3620" y="8443"/>
                </a:lnTo>
                <a:lnTo>
                  <a:pt x="3555" y="8436"/>
                </a:lnTo>
                <a:lnTo>
                  <a:pt x="3486" y="8428"/>
                </a:lnTo>
                <a:lnTo>
                  <a:pt x="3415" y="8419"/>
                </a:lnTo>
                <a:lnTo>
                  <a:pt x="3340" y="8410"/>
                </a:lnTo>
                <a:lnTo>
                  <a:pt x="3264" y="8399"/>
                </a:lnTo>
                <a:lnTo>
                  <a:pt x="3184" y="8388"/>
                </a:lnTo>
                <a:lnTo>
                  <a:pt x="3102" y="8376"/>
                </a:lnTo>
                <a:lnTo>
                  <a:pt x="3018" y="8362"/>
                </a:lnTo>
                <a:lnTo>
                  <a:pt x="2932" y="8348"/>
                </a:lnTo>
                <a:lnTo>
                  <a:pt x="2844" y="8333"/>
                </a:lnTo>
                <a:lnTo>
                  <a:pt x="2754" y="8317"/>
                </a:lnTo>
                <a:lnTo>
                  <a:pt x="2662" y="8299"/>
                </a:lnTo>
                <a:lnTo>
                  <a:pt x="2569" y="8281"/>
                </a:lnTo>
                <a:lnTo>
                  <a:pt x="2474" y="8261"/>
                </a:lnTo>
                <a:lnTo>
                  <a:pt x="2378" y="8240"/>
                </a:lnTo>
                <a:lnTo>
                  <a:pt x="2281" y="8218"/>
                </a:lnTo>
                <a:lnTo>
                  <a:pt x="2183" y="8195"/>
                </a:lnTo>
                <a:lnTo>
                  <a:pt x="2083" y="8170"/>
                </a:lnTo>
                <a:lnTo>
                  <a:pt x="1983" y="8145"/>
                </a:lnTo>
                <a:lnTo>
                  <a:pt x="1334" y="7965"/>
                </a:lnTo>
                <a:lnTo>
                  <a:pt x="690" y="7777"/>
                </a:lnTo>
                <a:lnTo>
                  <a:pt x="197" y="7628"/>
                </a:lnTo>
                <a:lnTo>
                  <a:pt x="0" y="7568"/>
                </a:lnTo>
                <a:lnTo>
                  <a:pt x="0" y="7885"/>
                </a:lnTo>
                <a:lnTo>
                  <a:pt x="850" y="8087"/>
                </a:lnTo>
                <a:lnTo>
                  <a:pt x="1340" y="8202"/>
                </a:lnTo>
                <a:lnTo>
                  <a:pt x="1654" y="8274"/>
                </a:lnTo>
                <a:lnTo>
                  <a:pt x="1978" y="8346"/>
                </a:lnTo>
                <a:lnTo>
                  <a:pt x="2038" y="8359"/>
                </a:lnTo>
                <a:lnTo>
                  <a:pt x="2099" y="8371"/>
                </a:lnTo>
                <a:lnTo>
                  <a:pt x="2163" y="8383"/>
                </a:lnTo>
                <a:lnTo>
                  <a:pt x="2228" y="8394"/>
                </a:lnTo>
                <a:lnTo>
                  <a:pt x="2295" y="8406"/>
                </a:lnTo>
                <a:lnTo>
                  <a:pt x="2363" y="8416"/>
                </a:lnTo>
                <a:lnTo>
                  <a:pt x="2434" y="8427"/>
                </a:lnTo>
                <a:lnTo>
                  <a:pt x="2506" y="8437"/>
                </a:lnTo>
                <a:lnTo>
                  <a:pt x="2580" y="8447"/>
                </a:lnTo>
                <a:lnTo>
                  <a:pt x="2655" y="8456"/>
                </a:lnTo>
                <a:lnTo>
                  <a:pt x="2733" y="8465"/>
                </a:lnTo>
                <a:lnTo>
                  <a:pt x="2812" y="8474"/>
                </a:lnTo>
                <a:lnTo>
                  <a:pt x="2892" y="8483"/>
                </a:lnTo>
                <a:lnTo>
                  <a:pt x="3059" y="8500"/>
                </a:lnTo>
                <a:lnTo>
                  <a:pt x="3233" y="8516"/>
                </a:lnTo>
                <a:lnTo>
                  <a:pt x="3413" y="8531"/>
                </a:lnTo>
                <a:lnTo>
                  <a:pt x="3600" y="8546"/>
                </a:lnTo>
                <a:lnTo>
                  <a:pt x="3893" y="8567"/>
                </a:lnTo>
                <a:lnTo>
                  <a:pt x="4591" y="8617"/>
                </a:lnTo>
                <a:lnTo>
                  <a:pt x="5692" y="8693"/>
                </a:lnTo>
                <a:lnTo>
                  <a:pt x="5692" y="8608"/>
                </a:lnTo>
                <a:close/>
                <a:moveTo>
                  <a:pt x="5692" y="8215"/>
                </a:moveTo>
                <a:lnTo>
                  <a:pt x="4289" y="8070"/>
                </a:lnTo>
                <a:lnTo>
                  <a:pt x="4053" y="8046"/>
                </a:lnTo>
                <a:lnTo>
                  <a:pt x="3844" y="8022"/>
                </a:lnTo>
                <a:lnTo>
                  <a:pt x="3527" y="7990"/>
                </a:lnTo>
                <a:lnTo>
                  <a:pt x="3460" y="7982"/>
                </a:lnTo>
                <a:lnTo>
                  <a:pt x="3391" y="7974"/>
                </a:lnTo>
                <a:lnTo>
                  <a:pt x="3321" y="7965"/>
                </a:lnTo>
                <a:lnTo>
                  <a:pt x="3250" y="7956"/>
                </a:lnTo>
                <a:lnTo>
                  <a:pt x="3177" y="7945"/>
                </a:lnTo>
                <a:lnTo>
                  <a:pt x="3102" y="7933"/>
                </a:lnTo>
                <a:lnTo>
                  <a:pt x="3026" y="7921"/>
                </a:lnTo>
                <a:lnTo>
                  <a:pt x="2949" y="7906"/>
                </a:lnTo>
                <a:lnTo>
                  <a:pt x="2870" y="7891"/>
                </a:lnTo>
                <a:lnTo>
                  <a:pt x="2789" y="7873"/>
                </a:lnTo>
                <a:lnTo>
                  <a:pt x="2707" y="7854"/>
                </a:lnTo>
                <a:lnTo>
                  <a:pt x="2623" y="7834"/>
                </a:lnTo>
                <a:lnTo>
                  <a:pt x="2538" y="7811"/>
                </a:lnTo>
                <a:lnTo>
                  <a:pt x="2451" y="7786"/>
                </a:lnTo>
                <a:lnTo>
                  <a:pt x="2362" y="7759"/>
                </a:lnTo>
                <a:lnTo>
                  <a:pt x="2271" y="7730"/>
                </a:lnTo>
                <a:lnTo>
                  <a:pt x="2179" y="7698"/>
                </a:lnTo>
                <a:lnTo>
                  <a:pt x="2085" y="7663"/>
                </a:lnTo>
                <a:lnTo>
                  <a:pt x="1989" y="7626"/>
                </a:lnTo>
                <a:lnTo>
                  <a:pt x="1332" y="7360"/>
                </a:lnTo>
                <a:lnTo>
                  <a:pt x="687" y="7091"/>
                </a:lnTo>
                <a:lnTo>
                  <a:pt x="195" y="6884"/>
                </a:lnTo>
                <a:lnTo>
                  <a:pt x="0" y="6801"/>
                </a:lnTo>
                <a:lnTo>
                  <a:pt x="0" y="7138"/>
                </a:lnTo>
                <a:lnTo>
                  <a:pt x="753" y="7400"/>
                </a:lnTo>
                <a:lnTo>
                  <a:pt x="1211" y="7558"/>
                </a:lnTo>
                <a:lnTo>
                  <a:pt x="1559" y="7676"/>
                </a:lnTo>
                <a:lnTo>
                  <a:pt x="1984" y="7818"/>
                </a:lnTo>
                <a:lnTo>
                  <a:pt x="2068" y="7845"/>
                </a:lnTo>
                <a:lnTo>
                  <a:pt x="2150" y="7871"/>
                </a:lnTo>
                <a:lnTo>
                  <a:pt x="2229" y="7895"/>
                </a:lnTo>
                <a:lnTo>
                  <a:pt x="2306" y="7917"/>
                </a:lnTo>
                <a:lnTo>
                  <a:pt x="2381" y="7938"/>
                </a:lnTo>
                <a:lnTo>
                  <a:pt x="2454" y="7957"/>
                </a:lnTo>
                <a:lnTo>
                  <a:pt x="2526" y="7974"/>
                </a:lnTo>
                <a:lnTo>
                  <a:pt x="2598" y="7990"/>
                </a:lnTo>
                <a:lnTo>
                  <a:pt x="2668" y="8005"/>
                </a:lnTo>
                <a:lnTo>
                  <a:pt x="2738" y="8019"/>
                </a:lnTo>
                <a:lnTo>
                  <a:pt x="2809" y="8032"/>
                </a:lnTo>
                <a:lnTo>
                  <a:pt x="2880" y="8044"/>
                </a:lnTo>
                <a:lnTo>
                  <a:pt x="2952" y="8055"/>
                </a:lnTo>
                <a:lnTo>
                  <a:pt x="3025" y="8066"/>
                </a:lnTo>
                <a:lnTo>
                  <a:pt x="3099" y="8076"/>
                </a:lnTo>
                <a:lnTo>
                  <a:pt x="3176" y="8085"/>
                </a:lnTo>
                <a:lnTo>
                  <a:pt x="3254" y="8094"/>
                </a:lnTo>
                <a:lnTo>
                  <a:pt x="3336" y="8103"/>
                </a:lnTo>
                <a:lnTo>
                  <a:pt x="3508" y="8120"/>
                </a:lnTo>
                <a:lnTo>
                  <a:pt x="3898" y="8155"/>
                </a:lnTo>
                <a:lnTo>
                  <a:pt x="4539" y="8210"/>
                </a:lnTo>
                <a:lnTo>
                  <a:pt x="5115" y="8259"/>
                </a:lnTo>
                <a:lnTo>
                  <a:pt x="5692" y="8306"/>
                </a:lnTo>
                <a:lnTo>
                  <a:pt x="5692" y="8215"/>
                </a:lnTo>
                <a:close/>
                <a:moveTo>
                  <a:pt x="5692" y="7440"/>
                </a:moveTo>
                <a:lnTo>
                  <a:pt x="5342" y="7397"/>
                </a:lnTo>
                <a:lnTo>
                  <a:pt x="5038" y="7359"/>
                </a:lnTo>
                <a:lnTo>
                  <a:pt x="3898" y="7214"/>
                </a:lnTo>
                <a:lnTo>
                  <a:pt x="3761" y="7195"/>
                </a:lnTo>
                <a:lnTo>
                  <a:pt x="3631" y="7176"/>
                </a:lnTo>
                <a:lnTo>
                  <a:pt x="3508" y="7155"/>
                </a:lnTo>
                <a:lnTo>
                  <a:pt x="3392" y="7134"/>
                </a:lnTo>
                <a:lnTo>
                  <a:pt x="3282" y="7111"/>
                </a:lnTo>
                <a:lnTo>
                  <a:pt x="3179" y="7088"/>
                </a:lnTo>
                <a:lnTo>
                  <a:pt x="3081" y="7064"/>
                </a:lnTo>
                <a:lnTo>
                  <a:pt x="2989" y="7040"/>
                </a:lnTo>
                <a:lnTo>
                  <a:pt x="2902" y="7015"/>
                </a:lnTo>
                <a:lnTo>
                  <a:pt x="2821" y="6990"/>
                </a:lnTo>
                <a:lnTo>
                  <a:pt x="2744" y="6964"/>
                </a:lnTo>
                <a:lnTo>
                  <a:pt x="2672" y="6938"/>
                </a:lnTo>
                <a:lnTo>
                  <a:pt x="2604" y="6912"/>
                </a:lnTo>
                <a:lnTo>
                  <a:pt x="2540" y="6886"/>
                </a:lnTo>
                <a:lnTo>
                  <a:pt x="2480" y="6860"/>
                </a:lnTo>
                <a:lnTo>
                  <a:pt x="2424" y="6834"/>
                </a:lnTo>
                <a:lnTo>
                  <a:pt x="2370" y="6808"/>
                </a:lnTo>
                <a:lnTo>
                  <a:pt x="2320" y="6782"/>
                </a:lnTo>
                <a:lnTo>
                  <a:pt x="2272" y="6757"/>
                </a:lnTo>
                <a:lnTo>
                  <a:pt x="2226" y="6732"/>
                </a:lnTo>
                <a:lnTo>
                  <a:pt x="2183" y="6707"/>
                </a:lnTo>
                <a:lnTo>
                  <a:pt x="2025" y="6616"/>
                </a:lnTo>
                <a:lnTo>
                  <a:pt x="1989" y="6595"/>
                </a:lnTo>
                <a:lnTo>
                  <a:pt x="1544" y="6319"/>
                </a:lnTo>
                <a:lnTo>
                  <a:pt x="876" y="5884"/>
                </a:lnTo>
                <a:lnTo>
                  <a:pt x="266" y="5482"/>
                </a:lnTo>
                <a:lnTo>
                  <a:pt x="0" y="5306"/>
                </a:lnTo>
                <a:lnTo>
                  <a:pt x="0" y="5682"/>
                </a:lnTo>
                <a:lnTo>
                  <a:pt x="813" y="6157"/>
                </a:lnTo>
                <a:lnTo>
                  <a:pt x="1290" y="6433"/>
                </a:lnTo>
                <a:lnTo>
                  <a:pt x="1617" y="6618"/>
                </a:lnTo>
                <a:lnTo>
                  <a:pt x="1979" y="6816"/>
                </a:lnTo>
                <a:lnTo>
                  <a:pt x="2049" y="6854"/>
                </a:lnTo>
                <a:lnTo>
                  <a:pt x="2119" y="6890"/>
                </a:lnTo>
                <a:lnTo>
                  <a:pt x="2189" y="6924"/>
                </a:lnTo>
                <a:lnTo>
                  <a:pt x="2258" y="6956"/>
                </a:lnTo>
                <a:lnTo>
                  <a:pt x="2328" y="6986"/>
                </a:lnTo>
                <a:lnTo>
                  <a:pt x="2397" y="7015"/>
                </a:lnTo>
                <a:lnTo>
                  <a:pt x="2467" y="7042"/>
                </a:lnTo>
                <a:lnTo>
                  <a:pt x="2537" y="7068"/>
                </a:lnTo>
                <a:lnTo>
                  <a:pt x="2608" y="7092"/>
                </a:lnTo>
                <a:lnTo>
                  <a:pt x="2679" y="7115"/>
                </a:lnTo>
                <a:lnTo>
                  <a:pt x="2751" y="7137"/>
                </a:lnTo>
                <a:lnTo>
                  <a:pt x="2824" y="7157"/>
                </a:lnTo>
                <a:lnTo>
                  <a:pt x="2897" y="7176"/>
                </a:lnTo>
                <a:lnTo>
                  <a:pt x="2972" y="7194"/>
                </a:lnTo>
                <a:lnTo>
                  <a:pt x="3048" y="7211"/>
                </a:lnTo>
                <a:lnTo>
                  <a:pt x="3125" y="7227"/>
                </a:lnTo>
                <a:lnTo>
                  <a:pt x="3203" y="7243"/>
                </a:lnTo>
                <a:lnTo>
                  <a:pt x="3283" y="7257"/>
                </a:lnTo>
                <a:lnTo>
                  <a:pt x="3364" y="7270"/>
                </a:lnTo>
                <a:lnTo>
                  <a:pt x="3447" y="7283"/>
                </a:lnTo>
                <a:lnTo>
                  <a:pt x="3532" y="7296"/>
                </a:lnTo>
                <a:lnTo>
                  <a:pt x="3619" y="7307"/>
                </a:lnTo>
                <a:lnTo>
                  <a:pt x="3708" y="7319"/>
                </a:lnTo>
                <a:lnTo>
                  <a:pt x="3799" y="7329"/>
                </a:lnTo>
                <a:lnTo>
                  <a:pt x="3893" y="7340"/>
                </a:lnTo>
                <a:lnTo>
                  <a:pt x="5692" y="7536"/>
                </a:lnTo>
                <a:lnTo>
                  <a:pt x="5692" y="7440"/>
                </a:lnTo>
                <a:close/>
                <a:moveTo>
                  <a:pt x="5692" y="7048"/>
                </a:moveTo>
                <a:lnTo>
                  <a:pt x="5322" y="6996"/>
                </a:lnTo>
                <a:lnTo>
                  <a:pt x="5012" y="6952"/>
                </a:lnTo>
                <a:lnTo>
                  <a:pt x="3898" y="6791"/>
                </a:lnTo>
                <a:lnTo>
                  <a:pt x="3763" y="6771"/>
                </a:lnTo>
                <a:lnTo>
                  <a:pt x="3636" y="6750"/>
                </a:lnTo>
                <a:lnTo>
                  <a:pt x="3514" y="6728"/>
                </a:lnTo>
                <a:lnTo>
                  <a:pt x="3399" y="6705"/>
                </a:lnTo>
                <a:lnTo>
                  <a:pt x="3290" y="6682"/>
                </a:lnTo>
                <a:lnTo>
                  <a:pt x="3187" y="6658"/>
                </a:lnTo>
                <a:lnTo>
                  <a:pt x="3089" y="6633"/>
                </a:lnTo>
                <a:lnTo>
                  <a:pt x="2997" y="6608"/>
                </a:lnTo>
                <a:lnTo>
                  <a:pt x="2910" y="6583"/>
                </a:lnTo>
                <a:lnTo>
                  <a:pt x="2827" y="6557"/>
                </a:lnTo>
                <a:lnTo>
                  <a:pt x="2749" y="6530"/>
                </a:lnTo>
                <a:lnTo>
                  <a:pt x="2676" y="6503"/>
                </a:lnTo>
                <a:lnTo>
                  <a:pt x="2607" y="6476"/>
                </a:lnTo>
                <a:lnTo>
                  <a:pt x="2541" y="6449"/>
                </a:lnTo>
                <a:lnTo>
                  <a:pt x="2480" y="6421"/>
                </a:lnTo>
                <a:lnTo>
                  <a:pt x="2421" y="6393"/>
                </a:lnTo>
                <a:lnTo>
                  <a:pt x="2367" y="6366"/>
                </a:lnTo>
                <a:lnTo>
                  <a:pt x="2315" y="6338"/>
                </a:lnTo>
                <a:lnTo>
                  <a:pt x="2265" y="6310"/>
                </a:lnTo>
                <a:lnTo>
                  <a:pt x="2219" y="6282"/>
                </a:lnTo>
                <a:lnTo>
                  <a:pt x="2174" y="6254"/>
                </a:lnTo>
                <a:lnTo>
                  <a:pt x="2132" y="6226"/>
                </a:lnTo>
                <a:lnTo>
                  <a:pt x="2091" y="6199"/>
                </a:lnTo>
                <a:lnTo>
                  <a:pt x="2053" y="6171"/>
                </a:lnTo>
                <a:lnTo>
                  <a:pt x="2015" y="6144"/>
                </a:lnTo>
                <a:lnTo>
                  <a:pt x="1979" y="6117"/>
                </a:lnTo>
                <a:lnTo>
                  <a:pt x="1538" y="5777"/>
                </a:lnTo>
                <a:lnTo>
                  <a:pt x="872" y="5253"/>
                </a:lnTo>
                <a:lnTo>
                  <a:pt x="265" y="4773"/>
                </a:lnTo>
                <a:lnTo>
                  <a:pt x="0" y="4563"/>
                </a:lnTo>
                <a:lnTo>
                  <a:pt x="0" y="4971"/>
                </a:lnTo>
                <a:lnTo>
                  <a:pt x="794" y="5529"/>
                </a:lnTo>
                <a:lnTo>
                  <a:pt x="1265" y="5858"/>
                </a:lnTo>
                <a:lnTo>
                  <a:pt x="1599" y="6087"/>
                </a:lnTo>
                <a:lnTo>
                  <a:pt x="1984" y="6343"/>
                </a:lnTo>
                <a:lnTo>
                  <a:pt x="2058" y="6391"/>
                </a:lnTo>
                <a:lnTo>
                  <a:pt x="2131" y="6436"/>
                </a:lnTo>
                <a:lnTo>
                  <a:pt x="2203" y="6477"/>
                </a:lnTo>
                <a:lnTo>
                  <a:pt x="2275" y="6516"/>
                </a:lnTo>
                <a:lnTo>
                  <a:pt x="2347" y="6551"/>
                </a:lnTo>
                <a:lnTo>
                  <a:pt x="2418" y="6584"/>
                </a:lnTo>
                <a:lnTo>
                  <a:pt x="2489" y="6614"/>
                </a:lnTo>
                <a:lnTo>
                  <a:pt x="2560" y="6642"/>
                </a:lnTo>
                <a:lnTo>
                  <a:pt x="2630" y="6667"/>
                </a:lnTo>
                <a:lnTo>
                  <a:pt x="2701" y="6691"/>
                </a:lnTo>
                <a:lnTo>
                  <a:pt x="2771" y="6712"/>
                </a:lnTo>
                <a:lnTo>
                  <a:pt x="2842" y="6732"/>
                </a:lnTo>
                <a:lnTo>
                  <a:pt x="2913" y="6750"/>
                </a:lnTo>
                <a:lnTo>
                  <a:pt x="2984" y="6766"/>
                </a:lnTo>
                <a:lnTo>
                  <a:pt x="3056" y="6781"/>
                </a:lnTo>
                <a:lnTo>
                  <a:pt x="3128" y="6795"/>
                </a:lnTo>
                <a:lnTo>
                  <a:pt x="3201" y="6808"/>
                </a:lnTo>
                <a:lnTo>
                  <a:pt x="3275" y="6820"/>
                </a:lnTo>
                <a:lnTo>
                  <a:pt x="3349" y="6832"/>
                </a:lnTo>
                <a:lnTo>
                  <a:pt x="3424" y="6842"/>
                </a:lnTo>
                <a:lnTo>
                  <a:pt x="3500" y="6852"/>
                </a:lnTo>
                <a:lnTo>
                  <a:pt x="3898" y="6902"/>
                </a:lnTo>
                <a:lnTo>
                  <a:pt x="4481" y="6979"/>
                </a:lnTo>
                <a:lnTo>
                  <a:pt x="5064" y="7059"/>
                </a:lnTo>
                <a:lnTo>
                  <a:pt x="5513" y="7123"/>
                </a:lnTo>
                <a:lnTo>
                  <a:pt x="5692" y="7149"/>
                </a:lnTo>
                <a:lnTo>
                  <a:pt x="5692" y="7048"/>
                </a:lnTo>
                <a:close/>
                <a:moveTo>
                  <a:pt x="5692" y="5100"/>
                </a:moveTo>
                <a:lnTo>
                  <a:pt x="4852" y="4934"/>
                </a:lnTo>
                <a:lnTo>
                  <a:pt x="4384" y="4841"/>
                </a:lnTo>
                <a:lnTo>
                  <a:pt x="4121" y="4787"/>
                </a:lnTo>
                <a:lnTo>
                  <a:pt x="3893" y="4738"/>
                </a:lnTo>
                <a:lnTo>
                  <a:pt x="3758" y="4708"/>
                </a:lnTo>
                <a:lnTo>
                  <a:pt x="3631" y="4676"/>
                </a:lnTo>
                <a:lnTo>
                  <a:pt x="3510" y="4644"/>
                </a:lnTo>
                <a:lnTo>
                  <a:pt x="3396" y="4610"/>
                </a:lnTo>
                <a:lnTo>
                  <a:pt x="3288" y="4575"/>
                </a:lnTo>
                <a:lnTo>
                  <a:pt x="3186" y="4539"/>
                </a:lnTo>
                <a:lnTo>
                  <a:pt x="3090" y="4502"/>
                </a:lnTo>
                <a:lnTo>
                  <a:pt x="3000" y="4465"/>
                </a:lnTo>
                <a:lnTo>
                  <a:pt x="2914" y="4426"/>
                </a:lnTo>
                <a:lnTo>
                  <a:pt x="2834" y="4388"/>
                </a:lnTo>
                <a:lnTo>
                  <a:pt x="2759" y="4348"/>
                </a:lnTo>
                <a:lnTo>
                  <a:pt x="2689" y="4309"/>
                </a:lnTo>
                <a:lnTo>
                  <a:pt x="2623" y="4269"/>
                </a:lnTo>
                <a:lnTo>
                  <a:pt x="2561" y="4228"/>
                </a:lnTo>
                <a:lnTo>
                  <a:pt x="2503" y="4188"/>
                </a:lnTo>
                <a:lnTo>
                  <a:pt x="2449" y="4148"/>
                </a:lnTo>
                <a:lnTo>
                  <a:pt x="2399" y="4107"/>
                </a:lnTo>
                <a:lnTo>
                  <a:pt x="2352" y="4067"/>
                </a:lnTo>
                <a:lnTo>
                  <a:pt x="2308" y="4027"/>
                </a:lnTo>
                <a:lnTo>
                  <a:pt x="2268" y="3987"/>
                </a:lnTo>
                <a:lnTo>
                  <a:pt x="2229" y="3948"/>
                </a:lnTo>
                <a:lnTo>
                  <a:pt x="2194" y="3909"/>
                </a:lnTo>
                <a:lnTo>
                  <a:pt x="2161" y="3871"/>
                </a:lnTo>
                <a:lnTo>
                  <a:pt x="2129" y="3833"/>
                </a:lnTo>
                <a:lnTo>
                  <a:pt x="2100" y="3797"/>
                </a:lnTo>
                <a:lnTo>
                  <a:pt x="2072" y="3761"/>
                </a:lnTo>
                <a:lnTo>
                  <a:pt x="2021" y="3691"/>
                </a:lnTo>
                <a:lnTo>
                  <a:pt x="1955" y="3601"/>
                </a:lnTo>
                <a:lnTo>
                  <a:pt x="1872" y="3486"/>
                </a:lnTo>
                <a:lnTo>
                  <a:pt x="1660" y="3181"/>
                </a:lnTo>
                <a:lnTo>
                  <a:pt x="869" y="2036"/>
                </a:lnTo>
                <a:lnTo>
                  <a:pt x="0" y="769"/>
                </a:lnTo>
                <a:lnTo>
                  <a:pt x="0" y="1343"/>
                </a:lnTo>
                <a:lnTo>
                  <a:pt x="1733" y="3606"/>
                </a:lnTo>
                <a:lnTo>
                  <a:pt x="1978" y="3923"/>
                </a:lnTo>
                <a:lnTo>
                  <a:pt x="2030" y="3987"/>
                </a:lnTo>
                <a:lnTo>
                  <a:pt x="2083" y="4046"/>
                </a:lnTo>
                <a:lnTo>
                  <a:pt x="2139" y="4103"/>
                </a:lnTo>
                <a:lnTo>
                  <a:pt x="2196" y="4156"/>
                </a:lnTo>
                <a:lnTo>
                  <a:pt x="2255" y="4206"/>
                </a:lnTo>
                <a:lnTo>
                  <a:pt x="2315" y="4254"/>
                </a:lnTo>
                <a:lnTo>
                  <a:pt x="2377" y="4298"/>
                </a:lnTo>
                <a:lnTo>
                  <a:pt x="2441" y="4340"/>
                </a:lnTo>
                <a:lnTo>
                  <a:pt x="2506" y="4379"/>
                </a:lnTo>
                <a:lnTo>
                  <a:pt x="2572" y="4416"/>
                </a:lnTo>
                <a:lnTo>
                  <a:pt x="2639" y="4451"/>
                </a:lnTo>
                <a:lnTo>
                  <a:pt x="2708" y="4483"/>
                </a:lnTo>
                <a:lnTo>
                  <a:pt x="2778" y="4514"/>
                </a:lnTo>
                <a:lnTo>
                  <a:pt x="2848" y="4542"/>
                </a:lnTo>
                <a:lnTo>
                  <a:pt x="2920" y="4569"/>
                </a:lnTo>
                <a:lnTo>
                  <a:pt x="2992" y="4594"/>
                </a:lnTo>
                <a:lnTo>
                  <a:pt x="3065" y="4618"/>
                </a:lnTo>
                <a:lnTo>
                  <a:pt x="3139" y="4640"/>
                </a:lnTo>
                <a:lnTo>
                  <a:pt x="3213" y="4661"/>
                </a:lnTo>
                <a:lnTo>
                  <a:pt x="3288" y="4682"/>
                </a:lnTo>
                <a:lnTo>
                  <a:pt x="3363" y="4701"/>
                </a:lnTo>
                <a:lnTo>
                  <a:pt x="3438" y="4719"/>
                </a:lnTo>
                <a:lnTo>
                  <a:pt x="3514" y="4737"/>
                </a:lnTo>
                <a:lnTo>
                  <a:pt x="3590" y="4754"/>
                </a:lnTo>
                <a:lnTo>
                  <a:pt x="3893" y="4819"/>
                </a:lnTo>
                <a:lnTo>
                  <a:pt x="4470" y="4939"/>
                </a:lnTo>
                <a:lnTo>
                  <a:pt x="5056" y="5056"/>
                </a:lnTo>
                <a:lnTo>
                  <a:pt x="5510" y="5145"/>
                </a:lnTo>
                <a:lnTo>
                  <a:pt x="5692" y="5180"/>
                </a:lnTo>
                <a:lnTo>
                  <a:pt x="5692" y="5100"/>
                </a:lnTo>
                <a:close/>
                <a:moveTo>
                  <a:pt x="5692" y="4713"/>
                </a:moveTo>
                <a:lnTo>
                  <a:pt x="5358" y="4636"/>
                </a:lnTo>
                <a:lnTo>
                  <a:pt x="5061" y="4570"/>
                </a:lnTo>
                <a:lnTo>
                  <a:pt x="4631" y="4478"/>
                </a:lnTo>
                <a:lnTo>
                  <a:pt x="3902" y="4323"/>
                </a:lnTo>
                <a:lnTo>
                  <a:pt x="3780" y="4297"/>
                </a:lnTo>
                <a:lnTo>
                  <a:pt x="3664" y="4269"/>
                </a:lnTo>
                <a:lnTo>
                  <a:pt x="3553" y="4240"/>
                </a:lnTo>
                <a:lnTo>
                  <a:pt x="3448" y="4211"/>
                </a:lnTo>
                <a:lnTo>
                  <a:pt x="3349" y="4181"/>
                </a:lnTo>
                <a:lnTo>
                  <a:pt x="3254" y="4150"/>
                </a:lnTo>
                <a:lnTo>
                  <a:pt x="3164" y="4118"/>
                </a:lnTo>
                <a:lnTo>
                  <a:pt x="3079" y="4086"/>
                </a:lnTo>
                <a:lnTo>
                  <a:pt x="2998" y="4052"/>
                </a:lnTo>
                <a:lnTo>
                  <a:pt x="2921" y="4018"/>
                </a:lnTo>
                <a:lnTo>
                  <a:pt x="2849" y="3983"/>
                </a:lnTo>
                <a:lnTo>
                  <a:pt x="2780" y="3948"/>
                </a:lnTo>
                <a:lnTo>
                  <a:pt x="2715" y="3911"/>
                </a:lnTo>
                <a:lnTo>
                  <a:pt x="2654" y="3874"/>
                </a:lnTo>
                <a:lnTo>
                  <a:pt x="2596" y="3836"/>
                </a:lnTo>
                <a:lnTo>
                  <a:pt x="2541" y="3797"/>
                </a:lnTo>
                <a:lnTo>
                  <a:pt x="2489" y="3758"/>
                </a:lnTo>
                <a:lnTo>
                  <a:pt x="2439" y="3717"/>
                </a:lnTo>
                <a:lnTo>
                  <a:pt x="2393" y="3676"/>
                </a:lnTo>
                <a:lnTo>
                  <a:pt x="2348" y="3634"/>
                </a:lnTo>
                <a:lnTo>
                  <a:pt x="2306" y="3592"/>
                </a:lnTo>
                <a:lnTo>
                  <a:pt x="2266" y="3549"/>
                </a:lnTo>
                <a:lnTo>
                  <a:pt x="2228" y="3505"/>
                </a:lnTo>
                <a:lnTo>
                  <a:pt x="2191" y="3460"/>
                </a:lnTo>
                <a:lnTo>
                  <a:pt x="2156" y="3415"/>
                </a:lnTo>
                <a:lnTo>
                  <a:pt x="2122" y="3369"/>
                </a:lnTo>
                <a:lnTo>
                  <a:pt x="2089" y="3322"/>
                </a:lnTo>
                <a:lnTo>
                  <a:pt x="2056" y="3274"/>
                </a:lnTo>
                <a:lnTo>
                  <a:pt x="2025" y="3226"/>
                </a:lnTo>
                <a:lnTo>
                  <a:pt x="1994" y="3177"/>
                </a:lnTo>
                <a:lnTo>
                  <a:pt x="0" y="0"/>
                </a:lnTo>
                <a:lnTo>
                  <a:pt x="0" y="635"/>
                </a:lnTo>
                <a:lnTo>
                  <a:pt x="926" y="1965"/>
                </a:lnTo>
                <a:lnTo>
                  <a:pt x="1441" y="2703"/>
                </a:lnTo>
                <a:lnTo>
                  <a:pt x="1730" y="3113"/>
                </a:lnTo>
                <a:lnTo>
                  <a:pt x="1978" y="3460"/>
                </a:lnTo>
                <a:lnTo>
                  <a:pt x="2028" y="3528"/>
                </a:lnTo>
                <a:lnTo>
                  <a:pt x="2077" y="3591"/>
                </a:lnTo>
                <a:lnTo>
                  <a:pt x="2127" y="3650"/>
                </a:lnTo>
                <a:lnTo>
                  <a:pt x="2176" y="3705"/>
                </a:lnTo>
                <a:lnTo>
                  <a:pt x="2226" y="3757"/>
                </a:lnTo>
                <a:lnTo>
                  <a:pt x="2277" y="3805"/>
                </a:lnTo>
                <a:lnTo>
                  <a:pt x="2328" y="3850"/>
                </a:lnTo>
                <a:lnTo>
                  <a:pt x="2380" y="3892"/>
                </a:lnTo>
                <a:lnTo>
                  <a:pt x="2433" y="3931"/>
                </a:lnTo>
                <a:lnTo>
                  <a:pt x="2487" y="3968"/>
                </a:lnTo>
                <a:lnTo>
                  <a:pt x="2543" y="4002"/>
                </a:lnTo>
                <a:lnTo>
                  <a:pt x="2601" y="4035"/>
                </a:lnTo>
                <a:lnTo>
                  <a:pt x="2660" y="4065"/>
                </a:lnTo>
                <a:lnTo>
                  <a:pt x="2721" y="4093"/>
                </a:lnTo>
                <a:lnTo>
                  <a:pt x="2784" y="4120"/>
                </a:lnTo>
                <a:lnTo>
                  <a:pt x="2849" y="4145"/>
                </a:lnTo>
                <a:lnTo>
                  <a:pt x="2917" y="4169"/>
                </a:lnTo>
                <a:lnTo>
                  <a:pt x="2988" y="4193"/>
                </a:lnTo>
                <a:lnTo>
                  <a:pt x="3061" y="4215"/>
                </a:lnTo>
                <a:lnTo>
                  <a:pt x="3138" y="4237"/>
                </a:lnTo>
                <a:lnTo>
                  <a:pt x="3218" y="4258"/>
                </a:lnTo>
                <a:lnTo>
                  <a:pt x="3301" y="4279"/>
                </a:lnTo>
                <a:lnTo>
                  <a:pt x="3387" y="4300"/>
                </a:lnTo>
                <a:lnTo>
                  <a:pt x="3478" y="4321"/>
                </a:lnTo>
                <a:lnTo>
                  <a:pt x="3670" y="4365"/>
                </a:lnTo>
                <a:lnTo>
                  <a:pt x="3880" y="4412"/>
                </a:lnTo>
                <a:lnTo>
                  <a:pt x="4593" y="4570"/>
                </a:lnTo>
                <a:lnTo>
                  <a:pt x="5168" y="4695"/>
                </a:lnTo>
                <a:lnTo>
                  <a:pt x="5692" y="4808"/>
                </a:lnTo>
                <a:lnTo>
                  <a:pt x="5692" y="4713"/>
                </a:lnTo>
                <a:close/>
              </a:path>
            </a:pathLst>
          </a:custGeom>
          <a:solidFill>
            <a:srgbClr val="E9E9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bg-BG" dirty="0"/>
          </a:p>
        </p:txBody>
      </p:sp>
      <p:sp>
        <p:nvSpPr>
          <p:cNvPr id="3" name="Content Placeholder 2"/>
          <p:cNvSpPr>
            <a:spLocks noGrp="1"/>
          </p:cNvSpPr>
          <p:nvPr>
            <p:ph idx="1"/>
          </p:nvPr>
        </p:nvSpPr>
        <p:spPr>
          <a:xfrm>
            <a:off x="228600" y="2895600"/>
            <a:ext cx="11536680" cy="5570756"/>
          </a:xfrm>
        </p:spPr>
        <p:txBody>
          <a:bodyPr/>
          <a:lstStyle/>
          <a:p>
            <a:pPr algn="ctr" defTabSz="914400" eaLnBrk="1" hangingPunct="1">
              <a:spcBef>
                <a:spcPct val="20000"/>
              </a:spcBef>
              <a:tabLst/>
              <a:defRPr/>
            </a:pPr>
            <a:r>
              <a:rPr lang="bg-BG" sz="9600" dirty="0" smtClean="0">
                <a:solidFill>
                  <a:srgbClr val="333399"/>
                </a:solidFill>
                <a:latin typeface="Arial"/>
                <a:cs typeface="Arial"/>
              </a:rPr>
              <a:t>?</a:t>
            </a:r>
            <a:endParaRPr lang="bg-BG" sz="9600" dirty="0">
              <a:solidFill>
                <a:srgbClr val="333399"/>
              </a:solidFill>
              <a:latin typeface="Arial"/>
              <a:cs typeface="Arial"/>
            </a:endParaRPr>
          </a:p>
          <a:p>
            <a:pPr algn="just"/>
            <a:endParaRPr lang="bg-BG" sz="3200" dirty="0">
              <a:solidFill>
                <a:srgbClr val="003399"/>
              </a:solidFill>
              <a:latin typeface="Calibri" panose="020F0502020204030204" pitchFamily="34" charset="0"/>
              <a:cs typeface="Times New Roman" panose="02020603050405020304" pitchFamily="18" charset="0"/>
            </a:endParaRPr>
          </a:p>
          <a:p>
            <a:pPr algn="just"/>
            <a:endParaRPr lang="bg-BG" sz="2600" dirty="0">
              <a:solidFill>
                <a:srgbClr val="003399"/>
              </a:solidFill>
              <a:latin typeface="Calibri" panose="020F0502020204030204" pitchFamily="34" charset="0"/>
              <a:cs typeface="Times New Roman" panose="02020603050405020304" pitchFamily="18" charset="0"/>
            </a:endParaRPr>
          </a:p>
          <a:p>
            <a:pPr marL="571500" indent="-571500" algn="just">
              <a:buFontTx/>
              <a:buChar char="-"/>
            </a:pPr>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3600" dirty="0">
              <a:solidFill>
                <a:srgbClr val="003399"/>
              </a:solidFill>
              <a:latin typeface="Calibri" panose="020F0502020204030204" pitchFamily="34" charset="0"/>
              <a:cs typeface="Times New Roman" panose="02020603050405020304" pitchFamily="18" charset="0"/>
            </a:endParaRPr>
          </a:p>
          <a:p>
            <a:pPr algn="just"/>
            <a:endParaRPr lang="bg-BG" sz="2800" dirty="0">
              <a:solidFill>
                <a:srgbClr val="003399"/>
              </a:solidFill>
            </a:endParaRPr>
          </a:p>
        </p:txBody>
      </p:sp>
      <p:grpSp>
        <p:nvGrpSpPr>
          <p:cNvPr id="4" name="docshapegroup485"/>
          <p:cNvGrpSpPr>
            <a:grpSpLocks/>
          </p:cNvGrpSpPr>
          <p:nvPr/>
        </p:nvGrpSpPr>
        <p:grpSpPr bwMode="auto">
          <a:xfrm>
            <a:off x="0" y="0"/>
            <a:ext cx="12192000" cy="1429207"/>
            <a:chOff x="0" y="0"/>
            <a:chExt cx="16838" cy="2476"/>
          </a:xfrm>
        </p:grpSpPr>
        <p:sp>
          <p:nvSpPr>
            <p:cNvPr id="5" name="docshape486"/>
            <p:cNvSpPr>
              <a:spLocks noChangeArrowheads="1"/>
            </p:cNvSpPr>
            <p:nvPr/>
          </p:nvSpPr>
          <p:spPr bwMode="auto">
            <a:xfrm>
              <a:off x="0" y="0"/>
              <a:ext cx="16838" cy="2476"/>
            </a:xfrm>
            <a:prstGeom prst="rect">
              <a:avLst/>
            </a:prstGeom>
            <a:solidFill>
              <a:srgbClr val="15419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bg-BG" sz="6600" dirty="0">
                  <a:solidFill>
                    <a:schemeClr val="bg1"/>
                  </a:solidFill>
                </a:rPr>
                <a:t>Възможности:</a:t>
              </a:r>
            </a:p>
          </p:txBody>
        </p:sp>
        <p:sp>
          <p:nvSpPr>
            <p:cNvPr id="6" name="docshape487"/>
            <p:cNvSpPr>
              <a:spLocks noChangeArrowheads="1"/>
            </p:cNvSpPr>
            <p:nvPr/>
          </p:nvSpPr>
          <p:spPr bwMode="auto">
            <a:xfrm>
              <a:off x="0" y="0"/>
              <a:ext cx="16838" cy="2476"/>
            </a:xfrm>
            <a:prstGeom prst="rect">
              <a:avLst/>
            </a:prstGeom>
            <a:noFill/>
            <a:ln w="1270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bg-BG"/>
            </a:p>
          </p:txBody>
        </p:sp>
      </p:grpSp>
      <p:pic>
        <p:nvPicPr>
          <p:cNvPr id="9" name="Picture 8"/>
          <p:cNvPicPr>
            <a:picLocks noChangeAspect="1"/>
          </p:cNvPicPr>
          <p:nvPr/>
        </p:nvPicPr>
        <p:blipFill>
          <a:blip r:embed="rId3"/>
          <a:stretch>
            <a:fillRect/>
          </a:stretch>
        </p:blipFill>
        <p:spPr>
          <a:xfrm>
            <a:off x="9936480" y="5973410"/>
            <a:ext cx="1828800" cy="740379"/>
          </a:xfrm>
          <a:prstGeom prst="rect">
            <a:avLst/>
          </a:prstGeom>
        </p:spPr>
      </p:pic>
      <p:pic>
        <p:nvPicPr>
          <p:cNvPr id="8" name="Picture 7"/>
          <p:cNvPicPr>
            <a:picLocks noChangeAspect="1"/>
          </p:cNvPicPr>
          <p:nvPr/>
        </p:nvPicPr>
        <p:blipFill>
          <a:blip r:embed="rId4"/>
          <a:stretch>
            <a:fillRect/>
          </a:stretch>
        </p:blipFill>
        <p:spPr>
          <a:xfrm>
            <a:off x="228600" y="6038799"/>
            <a:ext cx="1572904" cy="609600"/>
          </a:xfrm>
          <a:prstGeom prst="rect">
            <a:avLst/>
          </a:prstGeom>
        </p:spPr>
      </p:pic>
    </p:spTree>
    <p:extLst>
      <p:ext uri="{BB962C8B-B14F-4D97-AF65-F5344CB8AC3E}">
        <p14:creationId xmlns:p14="http://schemas.microsoft.com/office/powerpoint/2010/main" val="3252370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3439</TotalTime>
  <Words>1608</Words>
  <Application>Microsoft Office PowerPoint</Application>
  <PresentationFormat>Widescreen</PresentationFormat>
  <Paragraphs>375</Paragraphs>
  <Slides>35</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Cambria</vt:lpstr>
      <vt:lpstr>Carlito</vt:lpstr>
      <vt:lpstr>Tahoma</vt:lpstr>
      <vt:lpstr>Times New Roman</vt:lpstr>
      <vt:lpstr>Verdana</vt:lpstr>
      <vt:lpstr>Wingdings</vt:lpstr>
      <vt:lpstr>Office Theme</vt:lpstr>
      <vt:lpstr>Програма „Еразъм +“ 2021-2027</vt:lpstr>
      <vt:lpstr>Разпределение на бюджета на Програма «Еразъм +» 2021-2027</vt:lpstr>
      <vt:lpstr>Разпределение на бюджета на Програма “Еразъм +”  за висше образование 2021-2027</vt:lpstr>
      <vt:lpstr>Еразъм 2021-2027  Хоризонтални  приоритети</vt:lpstr>
      <vt:lpstr>Принос към приобщаващия “Еразъм +”</vt:lpstr>
      <vt:lpstr>Принос към Зеления Еразъм +</vt:lpstr>
      <vt:lpstr>Принос към Цифровия Еразъм +</vt:lpstr>
      <vt:lpstr>Новости във висшето образование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„ЦЕНТЪР ЗА РАЗВИТИЕ НА ЧОВЕШКИТЕ РЕСУРСИ“ гр. София, ул. „Граф Игнатиев“ 15, ет. 3 тел.: 02 / 9155010 erasmus@hrdc.bg www.hrdc.bg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ARNARSDOTTIR Harpa Sif (EAC)</dc:creator>
  <cp:lastModifiedBy>Stefan Gruev</cp:lastModifiedBy>
  <cp:revision>156</cp:revision>
  <dcterms:created xsi:type="dcterms:W3CDTF">2021-04-14T04:27:27Z</dcterms:created>
  <dcterms:modified xsi:type="dcterms:W3CDTF">2023-03-28T07:46:21Z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2021-03-22T00:00:00Z</vt:filetime>
  </property>
  <property fmtid="{D5CDD505-2E9C-101B-9397-08002B2CF9AE}" pid="3" name="Creator">
    <vt:lpwstr>Microsoft® PowerPoint® dla Microsoft 365</vt:lpwstr>
  </property>
  <property fmtid="{D5CDD505-2E9C-101B-9397-08002B2CF9AE}" pid="4" name="LastSaved">
    <vt:filetime>2021-04-14T00:00:00Z</vt:filetime>
  </property>
</Properties>
</file>